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32"/>
  </p:notesMasterIdLst>
  <p:handoutMasterIdLst>
    <p:handoutMasterId r:id="rId33"/>
  </p:handoutMasterIdLst>
  <p:sldIdLst>
    <p:sldId id="270" r:id="rId3"/>
    <p:sldId id="453" r:id="rId4"/>
    <p:sldId id="454" r:id="rId5"/>
    <p:sldId id="280" r:id="rId6"/>
    <p:sldId id="271" r:id="rId7"/>
    <p:sldId id="272" r:id="rId8"/>
    <p:sldId id="273" r:id="rId9"/>
    <p:sldId id="274" r:id="rId10"/>
    <p:sldId id="335" r:id="rId11"/>
    <p:sldId id="275" r:id="rId12"/>
    <p:sldId id="262" r:id="rId13"/>
    <p:sldId id="263" r:id="rId14"/>
    <p:sldId id="334" r:id="rId15"/>
    <p:sldId id="261" r:id="rId16"/>
    <p:sldId id="265" r:id="rId17"/>
    <p:sldId id="276" r:id="rId18"/>
    <p:sldId id="264" r:id="rId19"/>
    <p:sldId id="336" r:id="rId20"/>
    <p:sldId id="333" r:id="rId21"/>
    <p:sldId id="332" r:id="rId22"/>
    <p:sldId id="277" r:id="rId23"/>
    <p:sldId id="267" r:id="rId24"/>
    <p:sldId id="278" r:id="rId25"/>
    <p:sldId id="337" r:id="rId26"/>
    <p:sldId id="338" r:id="rId27"/>
    <p:sldId id="339" r:id="rId28"/>
    <p:sldId id="340" r:id="rId29"/>
    <p:sldId id="341" r:id="rId30"/>
    <p:sldId id="27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7" autoAdjust="0"/>
    <p:restoredTop sz="75042" autoAdjust="0"/>
  </p:normalViewPr>
  <p:slideViewPr>
    <p:cSldViewPr snapToGrid="0">
      <p:cViewPr varScale="1">
        <p:scale>
          <a:sx n="85" d="100"/>
          <a:sy n="85" d="100"/>
        </p:scale>
        <p:origin x="1416" y="96"/>
      </p:cViewPr>
      <p:guideLst/>
    </p:cSldViewPr>
  </p:slideViewPr>
  <p:notesTextViewPr>
    <p:cViewPr>
      <p:scale>
        <a:sx n="3" d="2"/>
        <a:sy n="3" d="2"/>
      </p:scale>
      <p:origin x="0" y="0"/>
    </p:cViewPr>
  </p:notesTextViewPr>
  <p:notesViewPr>
    <p:cSldViewPr snapToGrid="0">
      <p:cViewPr varScale="1">
        <p:scale>
          <a:sx n="92" d="100"/>
          <a:sy n="92" d="100"/>
        </p:scale>
        <p:origin x="3729" y="3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A0B09F-F2CF-4A29-8D5B-2F3AE2AEAA9A}" type="doc">
      <dgm:prSet loTypeId="urn:microsoft.com/office/officeart/2005/8/layout/bProcess3" loCatId="process" qsTypeId="urn:microsoft.com/office/officeart/2005/8/quickstyle/3d3" qsCatId="3D" csTypeId="urn:microsoft.com/office/officeart/2005/8/colors/accent1_2" csCatId="accent1" phldr="1"/>
      <dgm:spPr/>
      <dgm:t>
        <a:bodyPr/>
        <a:lstStyle/>
        <a:p>
          <a:endParaRPr lang="en-US"/>
        </a:p>
      </dgm:t>
    </dgm:pt>
    <dgm:pt modelId="{E7BB6A7C-FA03-47DE-88E8-D74851CED3EE}">
      <dgm:prSet phldrT="[Text]"/>
      <dgm:spPr/>
      <dgm:t>
        <a:bodyPr/>
        <a:lstStyle/>
        <a:p>
          <a:r>
            <a:rPr lang="en-US" dirty="0">
              <a:solidFill>
                <a:schemeClr val="tx1"/>
              </a:solidFill>
            </a:rPr>
            <a:t>Faith</a:t>
          </a:r>
        </a:p>
      </dgm:t>
    </dgm:pt>
    <dgm:pt modelId="{8030A076-568C-45DC-A527-B68EB33570BB}" type="parTrans" cxnId="{B14B3518-CF19-4E08-8367-863C8BBA0871}">
      <dgm:prSet/>
      <dgm:spPr/>
      <dgm:t>
        <a:bodyPr/>
        <a:lstStyle/>
        <a:p>
          <a:endParaRPr lang="en-US"/>
        </a:p>
      </dgm:t>
    </dgm:pt>
    <dgm:pt modelId="{BD6B19BA-6C4A-48C1-9D2F-B79E6CCA1A85}" type="sibTrans" cxnId="{B14B3518-CF19-4E08-8367-863C8BBA0871}">
      <dgm:prSet/>
      <dgm:spPr/>
      <dgm:t>
        <a:bodyPr/>
        <a:lstStyle/>
        <a:p>
          <a:endParaRPr lang="en-US"/>
        </a:p>
      </dgm:t>
    </dgm:pt>
    <dgm:pt modelId="{1DFF1F6A-906C-4CA3-8BA1-FF60C50A4570}">
      <dgm:prSet phldrT="[Text]"/>
      <dgm:spPr/>
      <dgm:t>
        <a:bodyPr/>
        <a:lstStyle/>
        <a:p>
          <a:r>
            <a:rPr lang="en-US" dirty="0">
              <a:solidFill>
                <a:schemeClr val="tx1"/>
              </a:solidFill>
            </a:rPr>
            <a:t>Virtue</a:t>
          </a:r>
        </a:p>
      </dgm:t>
    </dgm:pt>
    <dgm:pt modelId="{D988BF4E-B771-4631-87DF-2138D2A910DB}" type="parTrans" cxnId="{A276CDC1-ECBF-4B31-B0F4-77708FD9732F}">
      <dgm:prSet/>
      <dgm:spPr/>
      <dgm:t>
        <a:bodyPr/>
        <a:lstStyle/>
        <a:p>
          <a:endParaRPr lang="en-US"/>
        </a:p>
      </dgm:t>
    </dgm:pt>
    <dgm:pt modelId="{6A00A8BD-45D1-4578-ADE4-0F817ADCA561}" type="sibTrans" cxnId="{A276CDC1-ECBF-4B31-B0F4-77708FD9732F}">
      <dgm:prSet/>
      <dgm:spPr/>
      <dgm:t>
        <a:bodyPr/>
        <a:lstStyle/>
        <a:p>
          <a:endParaRPr lang="en-US"/>
        </a:p>
      </dgm:t>
    </dgm:pt>
    <dgm:pt modelId="{1BE6B80A-6D41-444A-BB05-52317BC7448D}">
      <dgm:prSet phldrT="[Text]"/>
      <dgm:spPr/>
      <dgm:t>
        <a:bodyPr/>
        <a:lstStyle/>
        <a:p>
          <a:r>
            <a:rPr lang="en-US" dirty="0">
              <a:solidFill>
                <a:schemeClr val="tx1"/>
              </a:solidFill>
            </a:rPr>
            <a:t>Knowledge</a:t>
          </a:r>
        </a:p>
      </dgm:t>
    </dgm:pt>
    <dgm:pt modelId="{170F8F3D-C4B7-4BE7-A219-C84FB53395D5}" type="parTrans" cxnId="{62831DBC-6D88-4882-890B-B58A0AB2C015}">
      <dgm:prSet/>
      <dgm:spPr/>
      <dgm:t>
        <a:bodyPr/>
        <a:lstStyle/>
        <a:p>
          <a:endParaRPr lang="en-US"/>
        </a:p>
      </dgm:t>
    </dgm:pt>
    <dgm:pt modelId="{D3541844-87B7-42B1-90D0-135CC0B775C6}" type="sibTrans" cxnId="{62831DBC-6D88-4882-890B-B58A0AB2C015}">
      <dgm:prSet/>
      <dgm:spPr/>
      <dgm:t>
        <a:bodyPr/>
        <a:lstStyle/>
        <a:p>
          <a:endParaRPr lang="en-US"/>
        </a:p>
      </dgm:t>
    </dgm:pt>
    <dgm:pt modelId="{820117A1-1A7E-495F-B13E-FB904DBCC1FD}">
      <dgm:prSet phldrT="[Text]"/>
      <dgm:spPr/>
      <dgm:t>
        <a:bodyPr/>
        <a:lstStyle/>
        <a:p>
          <a:r>
            <a:rPr lang="en-US" dirty="0">
              <a:solidFill>
                <a:schemeClr val="tx1"/>
              </a:solidFill>
            </a:rPr>
            <a:t>Self-Control</a:t>
          </a:r>
        </a:p>
      </dgm:t>
    </dgm:pt>
    <dgm:pt modelId="{A618D9A9-2321-4D20-A39F-060E07D59266}" type="parTrans" cxnId="{45532861-B772-4646-8715-5219CEDA9638}">
      <dgm:prSet/>
      <dgm:spPr/>
      <dgm:t>
        <a:bodyPr/>
        <a:lstStyle/>
        <a:p>
          <a:endParaRPr lang="en-US"/>
        </a:p>
      </dgm:t>
    </dgm:pt>
    <dgm:pt modelId="{F76254EC-F50C-42CE-B24F-91464DD05162}" type="sibTrans" cxnId="{45532861-B772-4646-8715-5219CEDA9638}">
      <dgm:prSet/>
      <dgm:spPr/>
      <dgm:t>
        <a:bodyPr/>
        <a:lstStyle/>
        <a:p>
          <a:endParaRPr lang="en-US"/>
        </a:p>
      </dgm:t>
    </dgm:pt>
    <dgm:pt modelId="{792DB4C1-D3CA-4869-9134-F332FB4F39F5}">
      <dgm:prSet phldrT="[Text]"/>
      <dgm:spPr/>
      <dgm:t>
        <a:bodyPr/>
        <a:lstStyle/>
        <a:p>
          <a:r>
            <a:rPr lang="en-US" dirty="0">
              <a:solidFill>
                <a:schemeClr val="tx1"/>
              </a:solidFill>
            </a:rPr>
            <a:t>Steadfastness</a:t>
          </a:r>
        </a:p>
      </dgm:t>
    </dgm:pt>
    <dgm:pt modelId="{6A072E16-E198-4169-85A0-FA945741D447}" type="parTrans" cxnId="{7705A755-BB5F-427A-864B-1CE1B6842E56}">
      <dgm:prSet/>
      <dgm:spPr/>
      <dgm:t>
        <a:bodyPr/>
        <a:lstStyle/>
        <a:p>
          <a:endParaRPr lang="en-US"/>
        </a:p>
      </dgm:t>
    </dgm:pt>
    <dgm:pt modelId="{2674398B-9007-4A2B-B5F7-5A55F54842D3}" type="sibTrans" cxnId="{7705A755-BB5F-427A-864B-1CE1B6842E56}">
      <dgm:prSet/>
      <dgm:spPr/>
      <dgm:t>
        <a:bodyPr/>
        <a:lstStyle/>
        <a:p>
          <a:endParaRPr lang="en-US"/>
        </a:p>
      </dgm:t>
    </dgm:pt>
    <dgm:pt modelId="{8A908BF3-17AA-44AE-84F4-0829FFA7948E}">
      <dgm:prSet phldrT="[Text]"/>
      <dgm:spPr/>
      <dgm:t>
        <a:bodyPr/>
        <a:lstStyle/>
        <a:p>
          <a:r>
            <a:rPr lang="en-US" dirty="0">
              <a:solidFill>
                <a:schemeClr val="tx1"/>
              </a:solidFill>
            </a:rPr>
            <a:t>Godliness</a:t>
          </a:r>
        </a:p>
      </dgm:t>
    </dgm:pt>
    <dgm:pt modelId="{309DD4E4-A51C-4D7B-9F74-88E8AE187C76}" type="parTrans" cxnId="{6CE9260F-8826-484F-96FD-34293B1CD8BA}">
      <dgm:prSet/>
      <dgm:spPr/>
      <dgm:t>
        <a:bodyPr/>
        <a:lstStyle/>
        <a:p>
          <a:endParaRPr lang="en-US"/>
        </a:p>
      </dgm:t>
    </dgm:pt>
    <dgm:pt modelId="{883B4621-7A65-4C32-BD6E-E44026B6BEC7}" type="sibTrans" cxnId="{6CE9260F-8826-484F-96FD-34293B1CD8BA}">
      <dgm:prSet/>
      <dgm:spPr/>
      <dgm:t>
        <a:bodyPr/>
        <a:lstStyle/>
        <a:p>
          <a:endParaRPr lang="en-US"/>
        </a:p>
      </dgm:t>
    </dgm:pt>
    <dgm:pt modelId="{C1404B2D-2CD3-441F-A1E6-70D307F6ED3F}">
      <dgm:prSet phldrT="[Text]"/>
      <dgm:spPr/>
      <dgm:t>
        <a:bodyPr/>
        <a:lstStyle/>
        <a:p>
          <a:r>
            <a:rPr lang="en-US" dirty="0">
              <a:solidFill>
                <a:schemeClr val="tx1"/>
              </a:solidFill>
            </a:rPr>
            <a:t>Brotherly Affection</a:t>
          </a:r>
        </a:p>
      </dgm:t>
    </dgm:pt>
    <dgm:pt modelId="{500AD940-ECAE-4E02-905D-76BC7D0F0143}" type="parTrans" cxnId="{9421667A-98D5-4F14-A307-0F79BE529EBF}">
      <dgm:prSet/>
      <dgm:spPr/>
      <dgm:t>
        <a:bodyPr/>
        <a:lstStyle/>
        <a:p>
          <a:endParaRPr lang="en-US"/>
        </a:p>
      </dgm:t>
    </dgm:pt>
    <dgm:pt modelId="{2AEF2121-BBC2-4902-897C-BBB16C2B772C}" type="sibTrans" cxnId="{9421667A-98D5-4F14-A307-0F79BE529EBF}">
      <dgm:prSet/>
      <dgm:spPr/>
      <dgm:t>
        <a:bodyPr/>
        <a:lstStyle/>
        <a:p>
          <a:endParaRPr lang="en-US"/>
        </a:p>
      </dgm:t>
    </dgm:pt>
    <dgm:pt modelId="{B9E09D99-D807-4B0F-A3C5-9D84C9DDF9DD}">
      <dgm:prSet phldrT="[Text]"/>
      <dgm:spPr/>
      <dgm:t>
        <a:bodyPr/>
        <a:lstStyle/>
        <a:p>
          <a:r>
            <a:rPr lang="en-US" dirty="0">
              <a:solidFill>
                <a:schemeClr val="tx1"/>
              </a:solidFill>
            </a:rPr>
            <a:t>Love</a:t>
          </a:r>
        </a:p>
      </dgm:t>
    </dgm:pt>
    <dgm:pt modelId="{8EFCF0B0-8CED-4F96-B082-753F040EC081}" type="parTrans" cxnId="{D1C5B7D0-14A3-443A-8736-92A4F171042E}">
      <dgm:prSet/>
      <dgm:spPr/>
      <dgm:t>
        <a:bodyPr/>
        <a:lstStyle/>
        <a:p>
          <a:endParaRPr lang="en-US"/>
        </a:p>
      </dgm:t>
    </dgm:pt>
    <dgm:pt modelId="{6110E399-0D6D-461E-A3BD-88B57ECDC7B7}" type="sibTrans" cxnId="{D1C5B7D0-14A3-443A-8736-92A4F171042E}">
      <dgm:prSet/>
      <dgm:spPr/>
      <dgm:t>
        <a:bodyPr/>
        <a:lstStyle/>
        <a:p>
          <a:endParaRPr lang="en-US"/>
        </a:p>
      </dgm:t>
    </dgm:pt>
    <dgm:pt modelId="{1244E02D-90F9-437A-B47A-039843978489}">
      <dgm:prSet phldrT="[Text]"/>
      <dgm:spPr/>
      <dgm:t>
        <a:bodyPr/>
        <a:lstStyle/>
        <a:p>
          <a:r>
            <a:rPr lang="en-US" dirty="0">
              <a:solidFill>
                <a:schemeClr val="tx1"/>
              </a:solidFill>
            </a:rPr>
            <a:t>Goodness, excellence </a:t>
          </a:r>
        </a:p>
      </dgm:t>
    </dgm:pt>
    <dgm:pt modelId="{567DEC00-DD1A-44DF-9AAE-03CC74473FA8}" type="parTrans" cxnId="{6FCF6B33-1A1E-4FFD-B405-615EDFFCF247}">
      <dgm:prSet/>
      <dgm:spPr/>
      <dgm:t>
        <a:bodyPr/>
        <a:lstStyle/>
        <a:p>
          <a:endParaRPr lang="en-US"/>
        </a:p>
      </dgm:t>
    </dgm:pt>
    <dgm:pt modelId="{59EDA7BA-5011-419B-B0B8-158BFECB4063}" type="sibTrans" cxnId="{6FCF6B33-1A1E-4FFD-B405-615EDFFCF247}">
      <dgm:prSet/>
      <dgm:spPr/>
      <dgm:t>
        <a:bodyPr/>
        <a:lstStyle/>
        <a:p>
          <a:endParaRPr lang="en-US"/>
        </a:p>
      </dgm:t>
    </dgm:pt>
    <dgm:pt modelId="{9A0F562C-B524-4F77-B7AC-9688CB05F5BC}">
      <dgm:prSet phldrT="[Text]"/>
      <dgm:spPr/>
      <dgm:t>
        <a:bodyPr/>
        <a:lstStyle/>
        <a:p>
          <a:r>
            <a:rPr lang="en-US" dirty="0">
              <a:solidFill>
                <a:schemeClr val="tx1"/>
              </a:solidFill>
            </a:rPr>
            <a:t>Trust</a:t>
          </a:r>
        </a:p>
      </dgm:t>
    </dgm:pt>
    <dgm:pt modelId="{CC9378E0-32BE-4EC4-A326-769ACCAF617D}" type="parTrans" cxnId="{0F28FD27-D439-42B4-AD3B-9C1440A32E69}">
      <dgm:prSet/>
      <dgm:spPr/>
      <dgm:t>
        <a:bodyPr/>
        <a:lstStyle/>
        <a:p>
          <a:endParaRPr lang="en-US"/>
        </a:p>
      </dgm:t>
    </dgm:pt>
    <dgm:pt modelId="{7A01AD6B-C4ED-445E-8500-2B921AE9FC45}" type="sibTrans" cxnId="{0F28FD27-D439-42B4-AD3B-9C1440A32E69}">
      <dgm:prSet/>
      <dgm:spPr/>
      <dgm:t>
        <a:bodyPr/>
        <a:lstStyle/>
        <a:p>
          <a:endParaRPr lang="en-US"/>
        </a:p>
      </dgm:t>
    </dgm:pt>
    <dgm:pt modelId="{6DF60CDA-DF0F-48C5-AA09-58648E91BE94}">
      <dgm:prSet phldrT="[Text]"/>
      <dgm:spPr/>
      <dgm:t>
        <a:bodyPr/>
        <a:lstStyle/>
        <a:p>
          <a:r>
            <a:rPr lang="en-US" dirty="0">
              <a:solidFill>
                <a:schemeClr val="tx1"/>
              </a:solidFill>
            </a:rPr>
            <a:t>Insight, understanding</a:t>
          </a:r>
        </a:p>
      </dgm:t>
    </dgm:pt>
    <dgm:pt modelId="{6D8D14CE-C88A-4CF7-B0C2-0B77596C2395}" type="parTrans" cxnId="{32DC4D33-02DA-483F-880A-69A8B789969E}">
      <dgm:prSet/>
      <dgm:spPr/>
      <dgm:t>
        <a:bodyPr/>
        <a:lstStyle/>
        <a:p>
          <a:endParaRPr lang="en-US"/>
        </a:p>
      </dgm:t>
    </dgm:pt>
    <dgm:pt modelId="{CBF95515-85E7-4EC7-B230-1F7057139FAB}" type="sibTrans" cxnId="{32DC4D33-02DA-483F-880A-69A8B789969E}">
      <dgm:prSet/>
      <dgm:spPr/>
      <dgm:t>
        <a:bodyPr/>
        <a:lstStyle/>
        <a:p>
          <a:endParaRPr lang="en-US"/>
        </a:p>
      </dgm:t>
    </dgm:pt>
    <dgm:pt modelId="{B286A617-4D52-45BD-905E-D05DDD82065A}">
      <dgm:prSet phldrT="[Text]"/>
      <dgm:spPr/>
      <dgm:t>
        <a:bodyPr/>
        <a:lstStyle/>
        <a:p>
          <a:r>
            <a:rPr lang="en-US" dirty="0">
              <a:solidFill>
                <a:schemeClr val="tx1"/>
              </a:solidFill>
            </a:rPr>
            <a:t>Mastery over  desires and passions</a:t>
          </a:r>
        </a:p>
      </dgm:t>
    </dgm:pt>
    <dgm:pt modelId="{D54900FF-59BE-48C7-9299-B39538E973F9}" type="parTrans" cxnId="{E8E3AFC2-88D3-4536-B431-F73D25F29795}">
      <dgm:prSet/>
      <dgm:spPr/>
      <dgm:t>
        <a:bodyPr/>
        <a:lstStyle/>
        <a:p>
          <a:endParaRPr lang="en-US"/>
        </a:p>
      </dgm:t>
    </dgm:pt>
    <dgm:pt modelId="{480DE096-C659-4F0B-A715-97D3813B7E7E}" type="sibTrans" cxnId="{E8E3AFC2-88D3-4536-B431-F73D25F29795}">
      <dgm:prSet/>
      <dgm:spPr/>
      <dgm:t>
        <a:bodyPr/>
        <a:lstStyle/>
        <a:p>
          <a:endParaRPr lang="en-US"/>
        </a:p>
      </dgm:t>
    </dgm:pt>
    <dgm:pt modelId="{0D935EAE-8A53-4ABB-9D34-B687D116FE36}">
      <dgm:prSet phldrT="[Text]"/>
      <dgm:spPr/>
      <dgm:t>
        <a:bodyPr/>
        <a:lstStyle/>
        <a:p>
          <a:r>
            <a:rPr lang="en-US" dirty="0">
              <a:solidFill>
                <a:schemeClr val="tx1"/>
              </a:solidFill>
            </a:rPr>
            <a:t>Constancy, endurance</a:t>
          </a:r>
        </a:p>
      </dgm:t>
    </dgm:pt>
    <dgm:pt modelId="{12B0CF74-C7DA-4A78-A3C0-ECFBFA944E3F}" type="parTrans" cxnId="{56251800-9237-4362-B971-149B900FCE10}">
      <dgm:prSet/>
      <dgm:spPr/>
      <dgm:t>
        <a:bodyPr/>
        <a:lstStyle/>
        <a:p>
          <a:endParaRPr lang="en-US"/>
        </a:p>
      </dgm:t>
    </dgm:pt>
    <dgm:pt modelId="{931E9606-C9E4-4275-9D10-48F9E3024E18}" type="sibTrans" cxnId="{56251800-9237-4362-B971-149B900FCE10}">
      <dgm:prSet/>
      <dgm:spPr/>
      <dgm:t>
        <a:bodyPr/>
        <a:lstStyle/>
        <a:p>
          <a:endParaRPr lang="en-US"/>
        </a:p>
      </dgm:t>
    </dgm:pt>
    <dgm:pt modelId="{89A2CCE4-9BEF-48B4-8245-3EC9B1AD5E7A}">
      <dgm:prSet phldrT="[Text]"/>
      <dgm:spPr/>
      <dgm:t>
        <a:bodyPr/>
        <a:lstStyle/>
        <a:p>
          <a:r>
            <a:rPr lang="en-US" dirty="0">
              <a:solidFill>
                <a:schemeClr val="tx1"/>
              </a:solidFill>
            </a:rPr>
            <a:t>A godly life, piety</a:t>
          </a:r>
        </a:p>
      </dgm:t>
    </dgm:pt>
    <dgm:pt modelId="{7A046BD5-270E-4E38-92F2-710383C23F01}" type="parTrans" cxnId="{C9B90D55-B49E-4342-A792-B2B713E3F44D}">
      <dgm:prSet/>
      <dgm:spPr/>
      <dgm:t>
        <a:bodyPr/>
        <a:lstStyle/>
        <a:p>
          <a:endParaRPr lang="en-US"/>
        </a:p>
      </dgm:t>
    </dgm:pt>
    <dgm:pt modelId="{5B240FD2-F768-4798-A7C5-295574B85AFC}" type="sibTrans" cxnId="{C9B90D55-B49E-4342-A792-B2B713E3F44D}">
      <dgm:prSet/>
      <dgm:spPr/>
      <dgm:t>
        <a:bodyPr/>
        <a:lstStyle/>
        <a:p>
          <a:endParaRPr lang="en-US"/>
        </a:p>
      </dgm:t>
    </dgm:pt>
    <dgm:pt modelId="{FDE92EAC-A52D-4D86-A825-5DF05104AC66}">
      <dgm:prSet phldrT="[Text]"/>
      <dgm:spPr/>
      <dgm:t>
        <a:bodyPr/>
        <a:lstStyle/>
        <a:p>
          <a:r>
            <a:rPr lang="en-US" dirty="0" err="1">
              <a:solidFill>
                <a:schemeClr val="tx1"/>
              </a:solidFill>
            </a:rPr>
            <a:t>φιλαδελφία</a:t>
          </a:r>
          <a:r>
            <a:rPr lang="en-US" dirty="0">
              <a:solidFill>
                <a:schemeClr val="tx1"/>
              </a:solidFill>
            </a:rPr>
            <a:t>: the love of brothers, brotherly love </a:t>
          </a:r>
        </a:p>
      </dgm:t>
    </dgm:pt>
    <dgm:pt modelId="{EA5B4C6D-7D65-4726-8299-F4388B76BE25}" type="parTrans" cxnId="{C23F59AF-AF03-4822-97A4-18BD3656D280}">
      <dgm:prSet/>
      <dgm:spPr/>
      <dgm:t>
        <a:bodyPr/>
        <a:lstStyle/>
        <a:p>
          <a:endParaRPr lang="en-US"/>
        </a:p>
      </dgm:t>
    </dgm:pt>
    <dgm:pt modelId="{D375532F-9C4B-4858-A79E-814781D4B256}" type="sibTrans" cxnId="{C23F59AF-AF03-4822-97A4-18BD3656D280}">
      <dgm:prSet/>
      <dgm:spPr/>
      <dgm:t>
        <a:bodyPr/>
        <a:lstStyle/>
        <a:p>
          <a:endParaRPr lang="en-US"/>
        </a:p>
      </dgm:t>
    </dgm:pt>
    <dgm:pt modelId="{60EF24AC-7CD6-48F4-AE56-426A8D2FF53B}">
      <dgm:prSet phldrT="[Text]"/>
      <dgm:spPr/>
      <dgm:t>
        <a:bodyPr/>
        <a:lstStyle/>
        <a:p>
          <a:r>
            <a:rPr lang="el-GR" dirty="0">
              <a:solidFill>
                <a:schemeClr val="tx1"/>
              </a:solidFill>
            </a:rPr>
            <a:t>ἀγάπη: </a:t>
          </a:r>
          <a:r>
            <a:rPr lang="en-US" dirty="0">
              <a:solidFill>
                <a:schemeClr val="tx1"/>
              </a:solidFill>
            </a:rPr>
            <a:t>goodwill </a:t>
          </a:r>
        </a:p>
      </dgm:t>
    </dgm:pt>
    <dgm:pt modelId="{E6634FC5-C69F-47F9-858B-14153FBEA74D}" type="parTrans" cxnId="{4D137D02-54A8-4F56-821C-E76624B157D3}">
      <dgm:prSet/>
      <dgm:spPr/>
      <dgm:t>
        <a:bodyPr/>
        <a:lstStyle/>
        <a:p>
          <a:endParaRPr lang="en-US"/>
        </a:p>
      </dgm:t>
    </dgm:pt>
    <dgm:pt modelId="{A000E0FE-36B0-4D37-8BCE-B62ED50BA1CA}" type="sibTrans" cxnId="{4D137D02-54A8-4F56-821C-E76624B157D3}">
      <dgm:prSet/>
      <dgm:spPr/>
      <dgm:t>
        <a:bodyPr/>
        <a:lstStyle/>
        <a:p>
          <a:endParaRPr lang="en-US"/>
        </a:p>
      </dgm:t>
    </dgm:pt>
    <dgm:pt modelId="{4FCF88EF-AF25-44FE-90BA-38156BA5B526}" type="pres">
      <dgm:prSet presAssocID="{D6A0B09F-F2CF-4A29-8D5B-2F3AE2AEAA9A}" presName="Name0" presStyleCnt="0">
        <dgm:presLayoutVars>
          <dgm:dir/>
          <dgm:resizeHandles val="exact"/>
        </dgm:presLayoutVars>
      </dgm:prSet>
      <dgm:spPr/>
    </dgm:pt>
    <dgm:pt modelId="{E177AB13-F196-468B-A152-5FDF81B45272}" type="pres">
      <dgm:prSet presAssocID="{E7BB6A7C-FA03-47DE-88E8-D74851CED3EE}" presName="node" presStyleLbl="node1" presStyleIdx="0" presStyleCnt="8">
        <dgm:presLayoutVars>
          <dgm:bulletEnabled val="1"/>
        </dgm:presLayoutVars>
      </dgm:prSet>
      <dgm:spPr/>
    </dgm:pt>
    <dgm:pt modelId="{CFA9694F-C543-484C-A224-886179ED8FC1}" type="pres">
      <dgm:prSet presAssocID="{BD6B19BA-6C4A-48C1-9D2F-B79E6CCA1A85}" presName="sibTrans" presStyleLbl="sibTrans1D1" presStyleIdx="0" presStyleCnt="7"/>
      <dgm:spPr/>
    </dgm:pt>
    <dgm:pt modelId="{E3056F0E-6BCB-4614-9F84-9DB007855421}" type="pres">
      <dgm:prSet presAssocID="{BD6B19BA-6C4A-48C1-9D2F-B79E6CCA1A85}" presName="connectorText" presStyleLbl="sibTrans1D1" presStyleIdx="0" presStyleCnt="7"/>
      <dgm:spPr/>
    </dgm:pt>
    <dgm:pt modelId="{EE43789E-ED08-48E3-BF2C-00EDAA50A1DF}" type="pres">
      <dgm:prSet presAssocID="{1DFF1F6A-906C-4CA3-8BA1-FF60C50A4570}" presName="node" presStyleLbl="node1" presStyleIdx="1" presStyleCnt="8">
        <dgm:presLayoutVars>
          <dgm:bulletEnabled val="1"/>
        </dgm:presLayoutVars>
      </dgm:prSet>
      <dgm:spPr/>
    </dgm:pt>
    <dgm:pt modelId="{C2E4C5E4-0CE9-42C8-AB5E-83FFB302A346}" type="pres">
      <dgm:prSet presAssocID="{6A00A8BD-45D1-4578-ADE4-0F817ADCA561}" presName="sibTrans" presStyleLbl="sibTrans1D1" presStyleIdx="1" presStyleCnt="7"/>
      <dgm:spPr/>
    </dgm:pt>
    <dgm:pt modelId="{821FEEF8-EA81-43F9-AC4C-82C73BF0CF9C}" type="pres">
      <dgm:prSet presAssocID="{6A00A8BD-45D1-4578-ADE4-0F817ADCA561}" presName="connectorText" presStyleLbl="sibTrans1D1" presStyleIdx="1" presStyleCnt="7"/>
      <dgm:spPr/>
    </dgm:pt>
    <dgm:pt modelId="{B8BA0C04-A63C-418B-9017-D50405CC1A8D}" type="pres">
      <dgm:prSet presAssocID="{1BE6B80A-6D41-444A-BB05-52317BC7448D}" presName="node" presStyleLbl="node1" presStyleIdx="2" presStyleCnt="8">
        <dgm:presLayoutVars>
          <dgm:bulletEnabled val="1"/>
        </dgm:presLayoutVars>
      </dgm:prSet>
      <dgm:spPr/>
    </dgm:pt>
    <dgm:pt modelId="{10F27C59-7C45-44FB-9BE2-E5374567DF6E}" type="pres">
      <dgm:prSet presAssocID="{D3541844-87B7-42B1-90D0-135CC0B775C6}" presName="sibTrans" presStyleLbl="sibTrans1D1" presStyleIdx="2" presStyleCnt="7"/>
      <dgm:spPr/>
    </dgm:pt>
    <dgm:pt modelId="{A6305D35-99BA-479E-820F-08844AC5CDF9}" type="pres">
      <dgm:prSet presAssocID="{D3541844-87B7-42B1-90D0-135CC0B775C6}" presName="connectorText" presStyleLbl="sibTrans1D1" presStyleIdx="2" presStyleCnt="7"/>
      <dgm:spPr/>
    </dgm:pt>
    <dgm:pt modelId="{99268E2B-D13D-4BE5-9037-C6C62E1655AE}" type="pres">
      <dgm:prSet presAssocID="{820117A1-1A7E-495F-B13E-FB904DBCC1FD}" presName="node" presStyleLbl="node1" presStyleIdx="3" presStyleCnt="8">
        <dgm:presLayoutVars>
          <dgm:bulletEnabled val="1"/>
        </dgm:presLayoutVars>
      </dgm:prSet>
      <dgm:spPr/>
    </dgm:pt>
    <dgm:pt modelId="{A44A6A48-2386-40C6-8DA4-939913E9F375}" type="pres">
      <dgm:prSet presAssocID="{F76254EC-F50C-42CE-B24F-91464DD05162}" presName="sibTrans" presStyleLbl="sibTrans1D1" presStyleIdx="3" presStyleCnt="7"/>
      <dgm:spPr/>
    </dgm:pt>
    <dgm:pt modelId="{25761868-E389-4007-9A18-469B0D02BA1C}" type="pres">
      <dgm:prSet presAssocID="{F76254EC-F50C-42CE-B24F-91464DD05162}" presName="connectorText" presStyleLbl="sibTrans1D1" presStyleIdx="3" presStyleCnt="7"/>
      <dgm:spPr/>
    </dgm:pt>
    <dgm:pt modelId="{FCBEC076-955F-4842-B29C-968090F7721B}" type="pres">
      <dgm:prSet presAssocID="{792DB4C1-D3CA-4869-9134-F332FB4F39F5}" presName="node" presStyleLbl="node1" presStyleIdx="4" presStyleCnt="8">
        <dgm:presLayoutVars>
          <dgm:bulletEnabled val="1"/>
        </dgm:presLayoutVars>
      </dgm:prSet>
      <dgm:spPr/>
    </dgm:pt>
    <dgm:pt modelId="{5B80900F-010F-41CC-B585-8514016D3006}" type="pres">
      <dgm:prSet presAssocID="{2674398B-9007-4A2B-B5F7-5A55F54842D3}" presName="sibTrans" presStyleLbl="sibTrans1D1" presStyleIdx="4" presStyleCnt="7"/>
      <dgm:spPr/>
    </dgm:pt>
    <dgm:pt modelId="{6CB42035-417A-43DC-B1D0-3B96FF926AE8}" type="pres">
      <dgm:prSet presAssocID="{2674398B-9007-4A2B-B5F7-5A55F54842D3}" presName="connectorText" presStyleLbl="sibTrans1D1" presStyleIdx="4" presStyleCnt="7"/>
      <dgm:spPr/>
    </dgm:pt>
    <dgm:pt modelId="{DCBD5B39-9730-4A62-8959-9EE0EABD7B67}" type="pres">
      <dgm:prSet presAssocID="{8A908BF3-17AA-44AE-84F4-0829FFA7948E}" presName="node" presStyleLbl="node1" presStyleIdx="5" presStyleCnt="8">
        <dgm:presLayoutVars>
          <dgm:bulletEnabled val="1"/>
        </dgm:presLayoutVars>
      </dgm:prSet>
      <dgm:spPr/>
    </dgm:pt>
    <dgm:pt modelId="{AA75A1B4-2E0B-450C-894C-83B527DC3382}" type="pres">
      <dgm:prSet presAssocID="{883B4621-7A65-4C32-BD6E-E44026B6BEC7}" presName="sibTrans" presStyleLbl="sibTrans1D1" presStyleIdx="5" presStyleCnt="7"/>
      <dgm:spPr/>
    </dgm:pt>
    <dgm:pt modelId="{945C1A34-34D5-469B-9D36-99BFBC7AF905}" type="pres">
      <dgm:prSet presAssocID="{883B4621-7A65-4C32-BD6E-E44026B6BEC7}" presName="connectorText" presStyleLbl="sibTrans1D1" presStyleIdx="5" presStyleCnt="7"/>
      <dgm:spPr/>
    </dgm:pt>
    <dgm:pt modelId="{D997048C-9130-4BB2-B601-884222D7BF9E}" type="pres">
      <dgm:prSet presAssocID="{C1404B2D-2CD3-441F-A1E6-70D307F6ED3F}" presName="node" presStyleLbl="node1" presStyleIdx="6" presStyleCnt="8">
        <dgm:presLayoutVars>
          <dgm:bulletEnabled val="1"/>
        </dgm:presLayoutVars>
      </dgm:prSet>
      <dgm:spPr/>
    </dgm:pt>
    <dgm:pt modelId="{0E40410B-5D66-4510-BF89-A44A14062AF0}" type="pres">
      <dgm:prSet presAssocID="{2AEF2121-BBC2-4902-897C-BBB16C2B772C}" presName="sibTrans" presStyleLbl="sibTrans1D1" presStyleIdx="6" presStyleCnt="7"/>
      <dgm:spPr/>
    </dgm:pt>
    <dgm:pt modelId="{DAA94AD7-B412-4F1B-A8F5-A97903815849}" type="pres">
      <dgm:prSet presAssocID="{2AEF2121-BBC2-4902-897C-BBB16C2B772C}" presName="connectorText" presStyleLbl="sibTrans1D1" presStyleIdx="6" presStyleCnt="7"/>
      <dgm:spPr/>
    </dgm:pt>
    <dgm:pt modelId="{66104AB4-31C9-4F83-AE38-AF20F2ECFD44}" type="pres">
      <dgm:prSet presAssocID="{B9E09D99-D807-4B0F-A3C5-9D84C9DDF9DD}" presName="node" presStyleLbl="node1" presStyleIdx="7" presStyleCnt="8">
        <dgm:presLayoutVars>
          <dgm:bulletEnabled val="1"/>
        </dgm:presLayoutVars>
      </dgm:prSet>
      <dgm:spPr/>
    </dgm:pt>
  </dgm:ptLst>
  <dgm:cxnLst>
    <dgm:cxn modelId="{56251800-9237-4362-B971-149B900FCE10}" srcId="{792DB4C1-D3CA-4869-9134-F332FB4F39F5}" destId="{0D935EAE-8A53-4ABB-9D34-B687D116FE36}" srcOrd="0" destOrd="0" parTransId="{12B0CF74-C7DA-4A78-A3C0-ECFBFA944E3F}" sibTransId="{931E9606-C9E4-4275-9D10-48F9E3024E18}"/>
    <dgm:cxn modelId="{4D137D02-54A8-4F56-821C-E76624B157D3}" srcId="{B9E09D99-D807-4B0F-A3C5-9D84C9DDF9DD}" destId="{60EF24AC-7CD6-48F4-AE56-426A8D2FF53B}" srcOrd="0" destOrd="0" parTransId="{E6634FC5-C69F-47F9-858B-14153FBEA74D}" sibTransId="{A000E0FE-36B0-4D37-8BCE-B62ED50BA1CA}"/>
    <dgm:cxn modelId="{ECEA7005-EE8E-4188-892C-B0BC5A0F7ECA}" type="presOf" srcId="{2674398B-9007-4A2B-B5F7-5A55F54842D3}" destId="{6CB42035-417A-43DC-B1D0-3B96FF926AE8}" srcOrd="1" destOrd="0" presId="urn:microsoft.com/office/officeart/2005/8/layout/bProcess3"/>
    <dgm:cxn modelId="{91E33609-5111-42D8-92BD-38D37984343D}" type="presOf" srcId="{792DB4C1-D3CA-4869-9134-F332FB4F39F5}" destId="{FCBEC076-955F-4842-B29C-968090F7721B}" srcOrd="0" destOrd="0" presId="urn:microsoft.com/office/officeart/2005/8/layout/bProcess3"/>
    <dgm:cxn modelId="{A8244B09-B711-4984-B3B5-B731D77925C1}" type="presOf" srcId="{9A0F562C-B524-4F77-B7AC-9688CB05F5BC}" destId="{E177AB13-F196-468B-A152-5FDF81B45272}" srcOrd="0" destOrd="1" presId="urn:microsoft.com/office/officeart/2005/8/layout/bProcess3"/>
    <dgm:cxn modelId="{6CE9260F-8826-484F-96FD-34293B1CD8BA}" srcId="{D6A0B09F-F2CF-4A29-8D5B-2F3AE2AEAA9A}" destId="{8A908BF3-17AA-44AE-84F4-0829FFA7948E}" srcOrd="5" destOrd="0" parTransId="{309DD4E4-A51C-4D7B-9F74-88E8AE187C76}" sibTransId="{883B4621-7A65-4C32-BD6E-E44026B6BEC7}"/>
    <dgm:cxn modelId="{A26F2015-6F16-487A-9C0A-83ED7289566B}" type="presOf" srcId="{6DF60CDA-DF0F-48C5-AA09-58648E91BE94}" destId="{B8BA0C04-A63C-418B-9017-D50405CC1A8D}" srcOrd="0" destOrd="1" presId="urn:microsoft.com/office/officeart/2005/8/layout/bProcess3"/>
    <dgm:cxn modelId="{B14B3518-CF19-4E08-8367-863C8BBA0871}" srcId="{D6A0B09F-F2CF-4A29-8D5B-2F3AE2AEAA9A}" destId="{E7BB6A7C-FA03-47DE-88E8-D74851CED3EE}" srcOrd="0" destOrd="0" parTransId="{8030A076-568C-45DC-A527-B68EB33570BB}" sibTransId="{BD6B19BA-6C4A-48C1-9D2F-B79E6CCA1A85}"/>
    <dgm:cxn modelId="{0F28FD27-D439-42B4-AD3B-9C1440A32E69}" srcId="{E7BB6A7C-FA03-47DE-88E8-D74851CED3EE}" destId="{9A0F562C-B524-4F77-B7AC-9688CB05F5BC}" srcOrd="0" destOrd="0" parTransId="{CC9378E0-32BE-4EC4-A326-769ACCAF617D}" sibTransId="{7A01AD6B-C4ED-445E-8500-2B921AE9FC45}"/>
    <dgm:cxn modelId="{18EEC32A-63A6-43EE-AFBA-AEF40FA429E4}" type="presOf" srcId="{F76254EC-F50C-42CE-B24F-91464DD05162}" destId="{A44A6A48-2386-40C6-8DA4-939913E9F375}" srcOrd="0" destOrd="0" presId="urn:microsoft.com/office/officeart/2005/8/layout/bProcess3"/>
    <dgm:cxn modelId="{2E9EBF2D-D9CD-4F3E-BC59-B87C9CD8B439}" type="presOf" srcId="{2AEF2121-BBC2-4902-897C-BBB16C2B772C}" destId="{DAA94AD7-B412-4F1B-A8F5-A97903815849}" srcOrd="1" destOrd="0" presId="urn:microsoft.com/office/officeart/2005/8/layout/bProcess3"/>
    <dgm:cxn modelId="{6FCF6B33-1A1E-4FFD-B405-615EDFFCF247}" srcId="{1DFF1F6A-906C-4CA3-8BA1-FF60C50A4570}" destId="{1244E02D-90F9-437A-B47A-039843978489}" srcOrd="0" destOrd="0" parTransId="{567DEC00-DD1A-44DF-9AAE-03CC74473FA8}" sibTransId="{59EDA7BA-5011-419B-B0B8-158BFECB4063}"/>
    <dgm:cxn modelId="{32DC4D33-02DA-483F-880A-69A8B789969E}" srcId="{1BE6B80A-6D41-444A-BB05-52317BC7448D}" destId="{6DF60CDA-DF0F-48C5-AA09-58648E91BE94}" srcOrd="0" destOrd="0" parTransId="{6D8D14CE-C88A-4CF7-B0C2-0B77596C2395}" sibTransId="{CBF95515-85E7-4EC7-B230-1F7057139FAB}"/>
    <dgm:cxn modelId="{45532861-B772-4646-8715-5219CEDA9638}" srcId="{D6A0B09F-F2CF-4A29-8D5B-2F3AE2AEAA9A}" destId="{820117A1-1A7E-495F-B13E-FB904DBCC1FD}" srcOrd="3" destOrd="0" parTransId="{A618D9A9-2321-4D20-A39F-060E07D59266}" sibTransId="{F76254EC-F50C-42CE-B24F-91464DD05162}"/>
    <dgm:cxn modelId="{44D64D62-26B0-451E-97BC-4358D9394DFC}" type="presOf" srcId="{E7BB6A7C-FA03-47DE-88E8-D74851CED3EE}" destId="{E177AB13-F196-468B-A152-5FDF81B45272}" srcOrd="0" destOrd="0" presId="urn:microsoft.com/office/officeart/2005/8/layout/bProcess3"/>
    <dgm:cxn modelId="{5288DC63-E2B0-41E4-B744-8C2335493338}" type="presOf" srcId="{820117A1-1A7E-495F-B13E-FB904DBCC1FD}" destId="{99268E2B-D13D-4BE5-9037-C6C62E1655AE}" srcOrd="0" destOrd="0" presId="urn:microsoft.com/office/officeart/2005/8/layout/bProcess3"/>
    <dgm:cxn modelId="{CFD9E066-7375-4E7D-B07A-E735F8EFB15B}" type="presOf" srcId="{2674398B-9007-4A2B-B5F7-5A55F54842D3}" destId="{5B80900F-010F-41CC-B585-8514016D3006}" srcOrd="0" destOrd="0" presId="urn:microsoft.com/office/officeart/2005/8/layout/bProcess3"/>
    <dgm:cxn modelId="{6ED70769-1B85-456B-885A-B67B6CA3009D}" type="presOf" srcId="{0D935EAE-8A53-4ABB-9D34-B687D116FE36}" destId="{FCBEC076-955F-4842-B29C-968090F7721B}" srcOrd="0" destOrd="1" presId="urn:microsoft.com/office/officeart/2005/8/layout/bProcess3"/>
    <dgm:cxn modelId="{E9BF256F-10BC-469F-BC8D-A84D2BD48BCD}" type="presOf" srcId="{BD6B19BA-6C4A-48C1-9D2F-B79E6CCA1A85}" destId="{E3056F0E-6BCB-4614-9F84-9DB007855421}" srcOrd="1" destOrd="0" presId="urn:microsoft.com/office/officeart/2005/8/layout/bProcess3"/>
    <dgm:cxn modelId="{DE86C770-EA1C-497C-9EEC-A5A219B9D474}" type="presOf" srcId="{60EF24AC-7CD6-48F4-AE56-426A8D2FF53B}" destId="{66104AB4-31C9-4F83-AE38-AF20F2ECFD44}" srcOrd="0" destOrd="1" presId="urn:microsoft.com/office/officeart/2005/8/layout/bProcess3"/>
    <dgm:cxn modelId="{C270D873-3475-4EB5-8D00-95F3303C8E55}" type="presOf" srcId="{BD6B19BA-6C4A-48C1-9D2F-B79E6CCA1A85}" destId="{CFA9694F-C543-484C-A224-886179ED8FC1}" srcOrd="0" destOrd="0" presId="urn:microsoft.com/office/officeart/2005/8/layout/bProcess3"/>
    <dgm:cxn modelId="{C9B90D55-B49E-4342-A792-B2B713E3F44D}" srcId="{8A908BF3-17AA-44AE-84F4-0829FFA7948E}" destId="{89A2CCE4-9BEF-48B4-8245-3EC9B1AD5E7A}" srcOrd="0" destOrd="0" parTransId="{7A046BD5-270E-4E38-92F2-710383C23F01}" sibTransId="{5B240FD2-F768-4798-A7C5-295574B85AFC}"/>
    <dgm:cxn modelId="{5D739B75-F721-4738-8190-55E8B4A80BAA}" type="presOf" srcId="{F76254EC-F50C-42CE-B24F-91464DD05162}" destId="{25761868-E389-4007-9A18-469B0D02BA1C}" srcOrd="1" destOrd="0" presId="urn:microsoft.com/office/officeart/2005/8/layout/bProcess3"/>
    <dgm:cxn modelId="{7705A755-BB5F-427A-864B-1CE1B6842E56}" srcId="{D6A0B09F-F2CF-4A29-8D5B-2F3AE2AEAA9A}" destId="{792DB4C1-D3CA-4869-9134-F332FB4F39F5}" srcOrd="4" destOrd="0" parTransId="{6A072E16-E198-4169-85A0-FA945741D447}" sibTransId="{2674398B-9007-4A2B-B5F7-5A55F54842D3}"/>
    <dgm:cxn modelId="{9421667A-98D5-4F14-A307-0F79BE529EBF}" srcId="{D6A0B09F-F2CF-4A29-8D5B-2F3AE2AEAA9A}" destId="{C1404B2D-2CD3-441F-A1E6-70D307F6ED3F}" srcOrd="6" destOrd="0" parTransId="{500AD940-ECAE-4E02-905D-76BC7D0F0143}" sibTransId="{2AEF2121-BBC2-4902-897C-BBB16C2B772C}"/>
    <dgm:cxn modelId="{723CEB7B-E63F-4119-ADA4-686C80F8A45E}" type="presOf" srcId="{D3541844-87B7-42B1-90D0-135CC0B775C6}" destId="{A6305D35-99BA-479E-820F-08844AC5CDF9}" srcOrd="1" destOrd="0" presId="urn:microsoft.com/office/officeart/2005/8/layout/bProcess3"/>
    <dgm:cxn modelId="{9ED3197C-C145-46B8-9DFA-4F33395CD8F7}" type="presOf" srcId="{D6A0B09F-F2CF-4A29-8D5B-2F3AE2AEAA9A}" destId="{4FCF88EF-AF25-44FE-90BA-38156BA5B526}" srcOrd="0" destOrd="0" presId="urn:microsoft.com/office/officeart/2005/8/layout/bProcess3"/>
    <dgm:cxn modelId="{6329B27E-00F9-4AF7-8762-9598A6957EFD}" type="presOf" srcId="{C1404B2D-2CD3-441F-A1E6-70D307F6ED3F}" destId="{D997048C-9130-4BB2-B601-884222D7BF9E}" srcOrd="0" destOrd="0" presId="urn:microsoft.com/office/officeart/2005/8/layout/bProcess3"/>
    <dgm:cxn modelId="{4CFDD586-BCD4-41AD-86F9-615235DF2875}" type="presOf" srcId="{D3541844-87B7-42B1-90D0-135CC0B775C6}" destId="{10F27C59-7C45-44FB-9BE2-E5374567DF6E}" srcOrd="0" destOrd="0" presId="urn:microsoft.com/office/officeart/2005/8/layout/bProcess3"/>
    <dgm:cxn modelId="{D7E46AA2-DF17-4AC5-AD9B-64230764F6DB}" type="presOf" srcId="{883B4621-7A65-4C32-BD6E-E44026B6BEC7}" destId="{AA75A1B4-2E0B-450C-894C-83B527DC3382}" srcOrd="0" destOrd="0" presId="urn:microsoft.com/office/officeart/2005/8/layout/bProcess3"/>
    <dgm:cxn modelId="{C23F59AF-AF03-4822-97A4-18BD3656D280}" srcId="{C1404B2D-2CD3-441F-A1E6-70D307F6ED3F}" destId="{FDE92EAC-A52D-4D86-A825-5DF05104AC66}" srcOrd="0" destOrd="0" parTransId="{EA5B4C6D-7D65-4726-8299-F4388B76BE25}" sibTransId="{D375532F-9C4B-4858-A79E-814781D4B256}"/>
    <dgm:cxn modelId="{EAD0D8B0-7F07-4FAB-B376-68F4C978CF19}" type="presOf" srcId="{6A00A8BD-45D1-4578-ADE4-0F817ADCA561}" destId="{C2E4C5E4-0CE9-42C8-AB5E-83FFB302A346}" srcOrd="0" destOrd="0" presId="urn:microsoft.com/office/officeart/2005/8/layout/bProcess3"/>
    <dgm:cxn modelId="{87957FB1-F99F-4341-903A-FD63F044D0CA}" type="presOf" srcId="{FDE92EAC-A52D-4D86-A825-5DF05104AC66}" destId="{D997048C-9130-4BB2-B601-884222D7BF9E}" srcOrd="0" destOrd="1" presId="urn:microsoft.com/office/officeart/2005/8/layout/bProcess3"/>
    <dgm:cxn modelId="{585C68B3-204A-4A82-BB07-0BC420B7AA23}" type="presOf" srcId="{B9E09D99-D807-4B0F-A3C5-9D84C9DDF9DD}" destId="{66104AB4-31C9-4F83-AE38-AF20F2ECFD44}" srcOrd="0" destOrd="0" presId="urn:microsoft.com/office/officeart/2005/8/layout/bProcess3"/>
    <dgm:cxn modelId="{62831DBC-6D88-4882-890B-B58A0AB2C015}" srcId="{D6A0B09F-F2CF-4A29-8D5B-2F3AE2AEAA9A}" destId="{1BE6B80A-6D41-444A-BB05-52317BC7448D}" srcOrd="2" destOrd="0" parTransId="{170F8F3D-C4B7-4BE7-A219-C84FB53395D5}" sibTransId="{D3541844-87B7-42B1-90D0-135CC0B775C6}"/>
    <dgm:cxn modelId="{46B142BD-6947-4D21-8764-4CE65524C3C2}" type="presOf" srcId="{883B4621-7A65-4C32-BD6E-E44026B6BEC7}" destId="{945C1A34-34D5-469B-9D36-99BFBC7AF905}" srcOrd="1" destOrd="0" presId="urn:microsoft.com/office/officeart/2005/8/layout/bProcess3"/>
    <dgm:cxn modelId="{A276CDC1-ECBF-4B31-B0F4-77708FD9732F}" srcId="{D6A0B09F-F2CF-4A29-8D5B-2F3AE2AEAA9A}" destId="{1DFF1F6A-906C-4CA3-8BA1-FF60C50A4570}" srcOrd="1" destOrd="0" parTransId="{D988BF4E-B771-4631-87DF-2138D2A910DB}" sibTransId="{6A00A8BD-45D1-4578-ADE4-0F817ADCA561}"/>
    <dgm:cxn modelId="{E8E3AFC2-88D3-4536-B431-F73D25F29795}" srcId="{820117A1-1A7E-495F-B13E-FB904DBCC1FD}" destId="{B286A617-4D52-45BD-905E-D05DDD82065A}" srcOrd="0" destOrd="0" parTransId="{D54900FF-59BE-48C7-9299-B39538E973F9}" sibTransId="{480DE096-C659-4F0B-A715-97D3813B7E7E}"/>
    <dgm:cxn modelId="{FE75C6C2-4CD7-4930-A1AC-4E147048A8B5}" type="presOf" srcId="{B286A617-4D52-45BD-905E-D05DDD82065A}" destId="{99268E2B-D13D-4BE5-9037-C6C62E1655AE}" srcOrd="0" destOrd="1" presId="urn:microsoft.com/office/officeart/2005/8/layout/bProcess3"/>
    <dgm:cxn modelId="{AA4B4EC3-7813-493A-BB6E-FB6DF9CAF0CC}" type="presOf" srcId="{6A00A8BD-45D1-4578-ADE4-0F817ADCA561}" destId="{821FEEF8-EA81-43F9-AC4C-82C73BF0CF9C}" srcOrd="1" destOrd="0" presId="urn:microsoft.com/office/officeart/2005/8/layout/bProcess3"/>
    <dgm:cxn modelId="{54B7D9CB-7967-43D9-95E1-1935FAFAE499}" type="presOf" srcId="{1DFF1F6A-906C-4CA3-8BA1-FF60C50A4570}" destId="{EE43789E-ED08-48E3-BF2C-00EDAA50A1DF}" srcOrd="0" destOrd="0" presId="urn:microsoft.com/office/officeart/2005/8/layout/bProcess3"/>
    <dgm:cxn modelId="{39599AD0-136D-4F4C-9605-B83CB5304521}" type="presOf" srcId="{1244E02D-90F9-437A-B47A-039843978489}" destId="{EE43789E-ED08-48E3-BF2C-00EDAA50A1DF}" srcOrd="0" destOrd="1" presId="urn:microsoft.com/office/officeart/2005/8/layout/bProcess3"/>
    <dgm:cxn modelId="{D1C5B7D0-14A3-443A-8736-92A4F171042E}" srcId="{D6A0B09F-F2CF-4A29-8D5B-2F3AE2AEAA9A}" destId="{B9E09D99-D807-4B0F-A3C5-9D84C9DDF9DD}" srcOrd="7" destOrd="0" parTransId="{8EFCF0B0-8CED-4F96-B082-753F040EC081}" sibTransId="{6110E399-0D6D-461E-A3BD-88B57ECDC7B7}"/>
    <dgm:cxn modelId="{BE091EE0-A4E3-4B26-B7E2-94E247BAD4A2}" type="presOf" srcId="{1BE6B80A-6D41-444A-BB05-52317BC7448D}" destId="{B8BA0C04-A63C-418B-9017-D50405CC1A8D}" srcOrd="0" destOrd="0" presId="urn:microsoft.com/office/officeart/2005/8/layout/bProcess3"/>
    <dgm:cxn modelId="{17833FE8-7C6E-4A65-B897-51269D1C3D70}" type="presOf" srcId="{89A2CCE4-9BEF-48B4-8245-3EC9B1AD5E7A}" destId="{DCBD5B39-9730-4A62-8959-9EE0EABD7B67}" srcOrd="0" destOrd="1" presId="urn:microsoft.com/office/officeart/2005/8/layout/bProcess3"/>
    <dgm:cxn modelId="{3FCE58EA-A133-4B8D-9E2A-0C9357E0C6C0}" type="presOf" srcId="{2AEF2121-BBC2-4902-897C-BBB16C2B772C}" destId="{0E40410B-5D66-4510-BF89-A44A14062AF0}" srcOrd="0" destOrd="0" presId="urn:microsoft.com/office/officeart/2005/8/layout/bProcess3"/>
    <dgm:cxn modelId="{CF2B8CEE-CD0B-4CA7-BF9B-F26CB3B9CEF5}" type="presOf" srcId="{8A908BF3-17AA-44AE-84F4-0829FFA7948E}" destId="{DCBD5B39-9730-4A62-8959-9EE0EABD7B67}" srcOrd="0" destOrd="0" presId="urn:microsoft.com/office/officeart/2005/8/layout/bProcess3"/>
    <dgm:cxn modelId="{258B4548-9645-41C5-9A1E-CD15B418AEE6}" type="presParOf" srcId="{4FCF88EF-AF25-44FE-90BA-38156BA5B526}" destId="{E177AB13-F196-468B-A152-5FDF81B45272}" srcOrd="0" destOrd="0" presId="urn:microsoft.com/office/officeart/2005/8/layout/bProcess3"/>
    <dgm:cxn modelId="{E91883AF-E91D-43E7-80EE-82309584C853}" type="presParOf" srcId="{4FCF88EF-AF25-44FE-90BA-38156BA5B526}" destId="{CFA9694F-C543-484C-A224-886179ED8FC1}" srcOrd="1" destOrd="0" presId="urn:microsoft.com/office/officeart/2005/8/layout/bProcess3"/>
    <dgm:cxn modelId="{45B9A2F6-27B2-4389-98CA-9C9DE63D9F40}" type="presParOf" srcId="{CFA9694F-C543-484C-A224-886179ED8FC1}" destId="{E3056F0E-6BCB-4614-9F84-9DB007855421}" srcOrd="0" destOrd="0" presId="urn:microsoft.com/office/officeart/2005/8/layout/bProcess3"/>
    <dgm:cxn modelId="{CB37B09A-E8B6-4D08-B7E9-9365E22B17EB}" type="presParOf" srcId="{4FCF88EF-AF25-44FE-90BA-38156BA5B526}" destId="{EE43789E-ED08-48E3-BF2C-00EDAA50A1DF}" srcOrd="2" destOrd="0" presId="urn:microsoft.com/office/officeart/2005/8/layout/bProcess3"/>
    <dgm:cxn modelId="{CD273D9D-D13C-40C5-9BA2-3C6F082AAFD2}" type="presParOf" srcId="{4FCF88EF-AF25-44FE-90BA-38156BA5B526}" destId="{C2E4C5E4-0CE9-42C8-AB5E-83FFB302A346}" srcOrd="3" destOrd="0" presId="urn:microsoft.com/office/officeart/2005/8/layout/bProcess3"/>
    <dgm:cxn modelId="{C95BD0E6-040D-4499-9B5E-704F2030BCDB}" type="presParOf" srcId="{C2E4C5E4-0CE9-42C8-AB5E-83FFB302A346}" destId="{821FEEF8-EA81-43F9-AC4C-82C73BF0CF9C}" srcOrd="0" destOrd="0" presId="urn:microsoft.com/office/officeart/2005/8/layout/bProcess3"/>
    <dgm:cxn modelId="{8466C5A0-DB09-4E79-A5DE-C5DC672A8F38}" type="presParOf" srcId="{4FCF88EF-AF25-44FE-90BA-38156BA5B526}" destId="{B8BA0C04-A63C-418B-9017-D50405CC1A8D}" srcOrd="4" destOrd="0" presId="urn:microsoft.com/office/officeart/2005/8/layout/bProcess3"/>
    <dgm:cxn modelId="{34726DCF-040A-4D3B-94CD-7000A2FCF97C}" type="presParOf" srcId="{4FCF88EF-AF25-44FE-90BA-38156BA5B526}" destId="{10F27C59-7C45-44FB-9BE2-E5374567DF6E}" srcOrd="5" destOrd="0" presId="urn:microsoft.com/office/officeart/2005/8/layout/bProcess3"/>
    <dgm:cxn modelId="{87E4AE56-93C2-45C2-A226-749504132FD8}" type="presParOf" srcId="{10F27C59-7C45-44FB-9BE2-E5374567DF6E}" destId="{A6305D35-99BA-479E-820F-08844AC5CDF9}" srcOrd="0" destOrd="0" presId="urn:microsoft.com/office/officeart/2005/8/layout/bProcess3"/>
    <dgm:cxn modelId="{26F04489-3789-47FA-A2A4-12B988E44907}" type="presParOf" srcId="{4FCF88EF-AF25-44FE-90BA-38156BA5B526}" destId="{99268E2B-D13D-4BE5-9037-C6C62E1655AE}" srcOrd="6" destOrd="0" presId="urn:microsoft.com/office/officeart/2005/8/layout/bProcess3"/>
    <dgm:cxn modelId="{3F1B8A64-5BB2-4F0A-9315-998F61BAD184}" type="presParOf" srcId="{4FCF88EF-AF25-44FE-90BA-38156BA5B526}" destId="{A44A6A48-2386-40C6-8DA4-939913E9F375}" srcOrd="7" destOrd="0" presId="urn:microsoft.com/office/officeart/2005/8/layout/bProcess3"/>
    <dgm:cxn modelId="{C27ADBD8-AF0D-4B54-AFC2-5BC809008223}" type="presParOf" srcId="{A44A6A48-2386-40C6-8DA4-939913E9F375}" destId="{25761868-E389-4007-9A18-469B0D02BA1C}" srcOrd="0" destOrd="0" presId="urn:microsoft.com/office/officeart/2005/8/layout/bProcess3"/>
    <dgm:cxn modelId="{AC2516D2-AD5C-424E-A766-9B81C4820A8F}" type="presParOf" srcId="{4FCF88EF-AF25-44FE-90BA-38156BA5B526}" destId="{FCBEC076-955F-4842-B29C-968090F7721B}" srcOrd="8" destOrd="0" presId="urn:microsoft.com/office/officeart/2005/8/layout/bProcess3"/>
    <dgm:cxn modelId="{70D57A37-D250-41C7-A03E-98796C9FAAAB}" type="presParOf" srcId="{4FCF88EF-AF25-44FE-90BA-38156BA5B526}" destId="{5B80900F-010F-41CC-B585-8514016D3006}" srcOrd="9" destOrd="0" presId="urn:microsoft.com/office/officeart/2005/8/layout/bProcess3"/>
    <dgm:cxn modelId="{3CAC7273-DC13-47C9-975D-C105464630F6}" type="presParOf" srcId="{5B80900F-010F-41CC-B585-8514016D3006}" destId="{6CB42035-417A-43DC-B1D0-3B96FF926AE8}" srcOrd="0" destOrd="0" presId="urn:microsoft.com/office/officeart/2005/8/layout/bProcess3"/>
    <dgm:cxn modelId="{633E7B8D-F2E2-481E-A49D-490C6AC400EC}" type="presParOf" srcId="{4FCF88EF-AF25-44FE-90BA-38156BA5B526}" destId="{DCBD5B39-9730-4A62-8959-9EE0EABD7B67}" srcOrd="10" destOrd="0" presId="urn:microsoft.com/office/officeart/2005/8/layout/bProcess3"/>
    <dgm:cxn modelId="{C7AC1552-CB4C-4A3F-AAE7-936BA9FDF8DC}" type="presParOf" srcId="{4FCF88EF-AF25-44FE-90BA-38156BA5B526}" destId="{AA75A1B4-2E0B-450C-894C-83B527DC3382}" srcOrd="11" destOrd="0" presId="urn:microsoft.com/office/officeart/2005/8/layout/bProcess3"/>
    <dgm:cxn modelId="{432CB0C5-7A5C-41E3-B965-A9BC67DB9DA8}" type="presParOf" srcId="{AA75A1B4-2E0B-450C-894C-83B527DC3382}" destId="{945C1A34-34D5-469B-9D36-99BFBC7AF905}" srcOrd="0" destOrd="0" presId="urn:microsoft.com/office/officeart/2005/8/layout/bProcess3"/>
    <dgm:cxn modelId="{B4FE52F5-BBD3-412A-BA1E-CD6C5505BC4A}" type="presParOf" srcId="{4FCF88EF-AF25-44FE-90BA-38156BA5B526}" destId="{D997048C-9130-4BB2-B601-884222D7BF9E}" srcOrd="12" destOrd="0" presId="urn:microsoft.com/office/officeart/2005/8/layout/bProcess3"/>
    <dgm:cxn modelId="{C94E8099-21D7-42DA-A5B9-3499825FE3E4}" type="presParOf" srcId="{4FCF88EF-AF25-44FE-90BA-38156BA5B526}" destId="{0E40410B-5D66-4510-BF89-A44A14062AF0}" srcOrd="13" destOrd="0" presId="urn:microsoft.com/office/officeart/2005/8/layout/bProcess3"/>
    <dgm:cxn modelId="{B4A294C3-E099-46B9-9C3F-A22800804CB0}" type="presParOf" srcId="{0E40410B-5D66-4510-BF89-A44A14062AF0}" destId="{DAA94AD7-B412-4F1B-A8F5-A97903815849}" srcOrd="0" destOrd="0" presId="urn:microsoft.com/office/officeart/2005/8/layout/bProcess3"/>
    <dgm:cxn modelId="{D110D16A-034B-4A65-AA39-98F3D776FEA2}" type="presParOf" srcId="{4FCF88EF-AF25-44FE-90BA-38156BA5B526}" destId="{66104AB4-31C9-4F83-AE38-AF20F2ECFD44}"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43642E-128C-40D8-8F0D-2483D829F09B}"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44DE1B3D-AD95-43A9-98C2-CD5296D81240}">
      <dgm:prSet/>
      <dgm:spPr/>
      <dgm:t>
        <a:bodyPr/>
        <a:lstStyle/>
        <a:p>
          <a:pPr rtl="0"/>
          <a:r>
            <a:rPr lang="en-US" b="0" dirty="0">
              <a:solidFill>
                <a:schemeClr val="tx1"/>
              </a:solidFill>
            </a:rPr>
            <a:t>Without these qualities we can be, “ineffective or unfruitful in the knowledge of our Lord Jesus Christ.”</a:t>
          </a:r>
        </a:p>
      </dgm:t>
    </dgm:pt>
    <dgm:pt modelId="{A37D2CE2-6D9B-45F0-B38F-92C6D72E78C3}" type="parTrans" cxnId="{EE32989B-62ED-45B4-8C46-4D3655C68F37}">
      <dgm:prSet/>
      <dgm:spPr/>
      <dgm:t>
        <a:bodyPr/>
        <a:lstStyle/>
        <a:p>
          <a:endParaRPr lang="en-US"/>
        </a:p>
      </dgm:t>
    </dgm:pt>
    <dgm:pt modelId="{BC8B056B-C8D1-42A6-8902-44F4B42F364A}" type="sibTrans" cxnId="{EE32989B-62ED-45B4-8C46-4D3655C68F37}">
      <dgm:prSet/>
      <dgm:spPr/>
      <dgm:t>
        <a:bodyPr/>
        <a:lstStyle/>
        <a:p>
          <a:endParaRPr lang="en-US"/>
        </a:p>
      </dgm:t>
    </dgm:pt>
    <dgm:pt modelId="{CF04882A-4591-43E2-849E-931800E95E74}">
      <dgm:prSet/>
      <dgm:spPr/>
      <dgm:t>
        <a:bodyPr/>
        <a:lstStyle/>
        <a:p>
          <a:pPr rtl="0"/>
          <a:r>
            <a:rPr lang="en-US" dirty="0"/>
            <a:t>We can know the Lord in some sense, but our lives fail to produce the expected fruit that a life of faith should produce.</a:t>
          </a:r>
        </a:p>
      </dgm:t>
    </dgm:pt>
    <dgm:pt modelId="{672696AB-B5AE-49FA-94D4-620CAF0EA028}" type="parTrans" cxnId="{02E65EA2-669B-4024-B3C2-101C2EFC4715}">
      <dgm:prSet/>
      <dgm:spPr/>
      <dgm:t>
        <a:bodyPr/>
        <a:lstStyle/>
        <a:p>
          <a:endParaRPr lang="en-US"/>
        </a:p>
      </dgm:t>
    </dgm:pt>
    <dgm:pt modelId="{0B7F8249-EB93-41AB-B2B0-08106DA5C47E}" type="sibTrans" cxnId="{02E65EA2-669B-4024-B3C2-101C2EFC4715}">
      <dgm:prSet/>
      <dgm:spPr/>
      <dgm:t>
        <a:bodyPr/>
        <a:lstStyle/>
        <a:p>
          <a:endParaRPr lang="en-US"/>
        </a:p>
      </dgm:t>
    </dgm:pt>
    <dgm:pt modelId="{AB3C72B6-57E8-4B3C-BE21-6BD034040E99}">
      <dgm:prSet/>
      <dgm:spPr/>
      <dgm:t>
        <a:bodyPr/>
        <a:lstStyle/>
        <a:p>
          <a:pPr rtl="0"/>
          <a:r>
            <a:rPr lang="en-US" dirty="0"/>
            <a:t>Our lives are not characterized by peaceful loving relationships, a wholesome relationship with the material things of this world, or a comforting relationship with God.</a:t>
          </a:r>
        </a:p>
      </dgm:t>
    </dgm:pt>
    <dgm:pt modelId="{585185DA-3F5C-45DD-BCD9-CF1303A66127}" type="parTrans" cxnId="{3B3CA183-D470-493B-AE4D-04BF17A0E290}">
      <dgm:prSet/>
      <dgm:spPr/>
      <dgm:t>
        <a:bodyPr/>
        <a:lstStyle/>
        <a:p>
          <a:endParaRPr lang="en-US"/>
        </a:p>
      </dgm:t>
    </dgm:pt>
    <dgm:pt modelId="{0F10D0D9-FE4A-4C02-BEF7-C85641838D99}" type="sibTrans" cxnId="{3B3CA183-D470-493B-AE4D-04BF17A0E290}">
      <dgm:prSet/>
      <dgm:spPr/>
      <dgm:t>
        <a:bodyPr/>
        <a:lstStyle/>
        <a:p>
          <a:endParaRPr lang="en-US"/>
        </a:p>
      </dgm:t>
    </dgm:pt>
    <dgm:pt modelId="{42B1BDCE-3FAE-4167-9E55-2203BE3656CC}">
      <dgm:prSet/>
      <dgm:spPr/>
      <dgm:t>
        <a:bodyPr/>
        <a:lstStyle/>
        <a:p>
          <a:pPr rtl="0"/>
          <a:r>
            <a:rPr lang="en-US" dirty="0"/>
            <a:t>Instead our lives are characterized by broken relationships, struggles with material things, and an impersonal walk with God.</a:t>
          </a:r>
        </a:p>
      </dgm:t>
    </dgm:pt>
    <dgm:pt modelId="{453AFC30-8DDD-48E5-AF3A-570773654842}" type="parTrans" cxnId="{482B2FDF-37BC-4E55-88C5-E65B57442DA5}">
      <dgm:prSet/>
      <dgm:spPr/>
      <dgm:t>
        <a:bodyPr/>
        <a:lstStyle/>
        <a:p>
          <a:endParaRPr lang="en-US"/>
        </a:p>
      </dgm:t>
    </dgm:pt>
    <dgm:pt modelId="{3F21F015-C3D1-43BE-95FA-1B30ADEBA125}" type="sibTrans" cxnId="{482B2FDF-37BC-4E55-88C5-E65B57442DA5}">
      <dgm:prSet/>
      <dgm:spPr/>
      <dgm:t>
        <a:bodyPr/>
        <a:lstStyle/>
        <a:p>
          <a:endParaRPr lang="en-US"/>
        </a:p>
      </dgm:t>
    </dgm:pt>
    <dgm:pt modelId="{419574F3-44DC-4972-BA6F-80F3B6E83052}" type="pres">
      <dgm:prSet presAssocID="{7843642E-128C-40D8-8F0D-2483D829F09B}" presName="Name0" presStyleCnt="0">
        <dgm:presLayoutVars>
          <dgm:dir/>
          <dgm:animLvl val="lvl"/>
          <dgm:resizeHandles val="exact"/>
        </dgm:presLayoutVars>
      </dgm:prSet>
      <dgm:spPr/>
    </dgm:pt>
    <dgm:pt modelId="{8BF2F1E4-FAC7-493F-ADF0-9CC350BD59BA}" type="pres">
      <dgm:prSet presAssocID="{44DE1B3D-AD95-43A9-98C2-CD5296D81240}" presName="linNode" presStyleCnt="0"/>
      <dgm:spPr/>
    </dgm:pt>
    <dgm:pt modelId="{08906442-240E-49F0-95FC-D3A28546B16D}" type="pres">
      <dgm:prSet presAssocID="{44DE1B3D-AD95-43A9-98C2-CD5296D81240}" presName="parentText" presStyleLbl="node1" presStyleIdx="0" presStyleCnt="1">
        <dgm:presLayoutVars>
          <dgm:chMax val="1"/>
          <dgm:bulletEnabled val="1"/>
        </dgm:presLayoutVars>
      </dgm:prSet>
      <dgm:spPr/>
    </dgm:pt>
    <dgm:pt modelId="{3A9EADBA-A030-4ED7-87A9-C96481A4D568}" type="pres">
      <dgm:prSet presAssocID="{44DE1B3D-AD95-43A9-98C2-CD5296D81240}" presName="descendantText" presStyleLbl="alignAccFollowNode1" presStyleIdx="0" presStyleCnt="1">
        <dgm:presLayoutVars>
          <dgm:bulletEnabled val="1"/>
        </dgm:presLayoutVars>
      </dgm:prSet>
      <dgm:spPr/>
    </dgm:pt>
  </dgm:ptLst>
  <dgm:cxnLst>
    <dgm:cxn modelId="{6DDDE42D-1DBC-4EEA-94FE-CFD3E0E5C6AA}" type="presOf" srcId="{44DE1B3D-AD95-43A9-98C2-CD5296D81240}" destId="{08906442-240E-49F0-95FC-D3A28546B16D}" srcOrd="0" destOrd="0" presId="urn:microsoft.com/office/officeart/2005/8/layout/vList5"/>
    <dgm:cxn modelId="{5C2D2852-24B9-4C63-9C87-7CAC9AC3FB4B}" type="presOf" srcId="{AB3C72B6-57E8-4B3C-BE21-6BD034040E99}" destId="{3A9EADBA-A030-4ED7-87A9-C96481A4D568}" srcOrd="0" destOrd="1" presId="urn:microsoft.com/office/officeart/2005/8/layout/vList5"/>
    <dgm:cxn modelId="{696DCC52-3008-4504-BCB2-06CC92617382}" type="presOf" srcId="{CF04882A-4591-43E2-849E-931800E95E74}" destId="{3A9EADBA-A030-4ED7-87A9-C96481A4D568}" srcOrd="0" destOrd="0" presId="urn:microsoft.com/office/officeart/2005/8/layout/vList5"/>
    <dgm:cxn modelId="{3B3CA183-D470-493B-AE4D-04BF17A0E290}" srcId="{44DE1B3D-AD95-43A9-98C2-CD5296D81240}" destId="{AB3C72B6-57E8-4B3C-BE21-6BD034040E99}" srcOrd="1" destOrd="0" parTransId="{585185DA-3F5C-45DD-BCD9-CF1303A66127}" sibTransId="{0F10D0D9-FE4A-4C02-BEF7-C85641838D99}"/>
    <dgm:cxn modelId="{31E4A887-0F5A-4B81-8ABC-A5BF99156DF5}" type="presOf" srcId="{7843642E-128C-40D8-8F0D-2483D829F09B}" destId="{419574F3-44DC-4972-BA6F-80F3B6E83052}" srcOrd="0" destOrd="0" presId="urn:microsoft.com/office/officeart/2005/8/layout/vList5"/>
    <dgm:cxn modelId="{EE32989B-62ED-45B4-8C46-4D3655C68F37}" srcId="{7843642E-128C-40D8-8F0D-2483D829F09B}" destId="{44DE1B3D-AD95-43A9-98C2-CD5296D81240}" srcOrd="0" destOrd="0" parTransId="{A37D2CE2-6D9B-45F0-B38F-92C6D72E78C3}" sibTransId="{BC8B056B-C8D1-42A6-8902-44F4B42F364A}"/>
    <dgm:cxn modelId="{02E65EA2-669B-4024-B3C2-101C2EFC4715}" srcId="{44DE1B3D-AD95-43A9-98C2-CD5296D81240}" destId="{CF04882A-4591-43E2-849E-931800E95E74}" srcOrd="0" destOrd="0" parTransId="{672696AB-B5AE-49FA-94D4-620CAF0EA028}" sibTransId="{0B7F8249-EB93-41AB-B2B0-08106DA5C47E}"/>
    <dgm:cxn modelId="{D19A55A7-744D-4288-9E7E-A441EFCED213}" type="presOf" srcId="{42B1BDCE-3FAE-4167-9E55-2203BE3656CC}" destId="{3A9EADBA-A030-4ED7-87A9-C96481A4D568}" srcOrd="0" destOrd="2" presId="urn:microsoft.com/office/officeart/2005/8/layout/vList5"/>
    <dgm:cxn modelId="{482B2FDF-37BC-4E55-88C5-E65B57442DA5}" srcId="{44DE1B3D-AD95-43A9-98C2-CD5296D81240}" destId="{42B1BDCE-3FAE-4167-9E55-2203BE3656CC}" srcOrd="2" destOrd="0" parTransId="{453AFC30-8DDD-48E5-AF3A-570773654842}" sibTransId="{3F21F015-C3D1-43BE-95FA-1B30ADEBA125}"/>
    <dgm:cxn modelId="{220DC1A5-3C32-4D5C-949C-2CDB4D92C585}" type="presParOf" srcId="{419574F3-44DC-4972-BA6F-80F3B6E83052}" destId="{8BF2F1E4-FAC7-493F-ADF0-9CC350BD59BA}" srcOrd="0" destOrd="0" presId="urn:microsoft.com/office/officeart/2005/8/layout/vList5"/>
    <dgm:cxn modelId="{E5BDC6B9-35E0-489B-A6DC-EE15BBBED96F}" type="presParOf" srcId="{8BF2F1E4-FAC7-493F-ADF0-9CC350BD59BA}" destId="{08906442-240E-49F0-95FC-D3A28546B16D}" srcOrd="0" destOrd="0" presId="urn:microsoft.com/office/officeart/2005/8/layout/vList5"/>
    <dgm:cxn modelId="{37A7CB07-DC60-49B4-A4E8-3DB74611590C}" type="presParOf" srcId="{8BF2F1E4-FAC7-493F-ADF0-9CC350BD59BA}" destId="{3A9EADBA-A030-4ED7-87A9-C96481A4D56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9694F-C543-484C-A224-886179ED8FC1}">
      <dsp:nvSpPr>
        <dsp:cNvPr id="0" name=""/>
        <dsp:cNvSpPr/>
      </dsp:nvSpPr>
      <dsp:spPr>
        <a:xfrm>
          <a:off x="2176508" y="1245843"/>
          <a:ext cx="469943" cy="91440"/>
        </a:xfrm>
        <a:custGeom>
          <a:avLst/>
          <a:gdLst/>
          <a:ahLst/>
          <a:cxnLst/>
          <a:rect l="0" t="0" r="0" b="0"/>
          <a:pathLst>
            <a:path>
              <a:moveTo>
                <a:pt x="0" y="45720"/>
              </a:moveTo>
              <a:lnTo>
                <a:pt x="469943" y="45720"/>
              </a:lnTo>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98966" y="1289061"/>
        <a:ext cx="25027" cy="5005"/>
      </dsp:txXfrm>
    </dsp:sp>
    <dsp:sp modelId="{E177AB13-F196-468B-A152-5FDF81B45272}">
      <dsp:nvSpPr>
        <dsp:cNvPr id="0" name=""/>
        <dsp:cNvSpPr/>
      </dsp:nvSpPr>
      <dsp:spPr>
        <a:xfrm>
          <a:off x="2031" y="638680"/>
          <a:ext cx="2176276" cy="1305765"/>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Faith</a:t>
          </a:r>
        </a:p>
        <a:p>
          <a:pPr marL="114300" lvl="1" indent="-114300" algn="l" defTabSz="577850">
            <a:lnSpc>
              <a:spcPct val="90000"/>
            </a:lnSpc>
            <a:spcBef>
              <a:spcPct val="0"/>
            </a:spcBef>
            <a:spcAft>
              <a:spcPct val="15000"/>
            </a:spcAft>
            <a:buChar char="•"/>
          </a:pPr>
          <a:r>
            <a:rPr lang="en-US" sz="1300" kern="1200" dirty="0">
              <a:solidFill>
                <a:schemeClr val="tx1"/>
              </a:solidFill>
            </a:rPr>
            <a:t>Trust</a:t>
          </a:r>
        </a:p>
      </dsp:txBody>
      <dsp:txXfrm>
        <a:off x="2031" y="638680"/>
        <a:ext cx="2176276" cy="1305765"/>
      </dsp:txXfrm>
    </dsp:sp>
    <dsp:sp modelId="{C2E4C5E4-0CE9-42C8-AB5E-83FFB302A346}">
      <dsp:nvSpPr>
        <dsp:cNvPr id="0" name=""/>
        <dsp:cNvSpPr/>
      </dsp:nvSpPr>
      <dsp:spPr>
        <a:xfrm>
          <a:off x="4853328" y="1245843"/>
          <a:ext cx="469943" cy="91440"/>
        </a:xfrm>
        <a:custGeom>
          <a:avLst/>
          <a:gdLst/>
          <a:ahLst/>
          <a:cxnLst/>
          <a:rect l="0" t="0" r="0" b="0"/>
          <a:pathLst>
            <a:path>
              <a:moveTo>
                <a:pt x="0" y="45720"/>
              </a:moveTo>
              <a:lnTo>
                <a:pt x="469943" y="45720"/>
              </a:lnTo>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5786" y="1289061"/>
        <a:ext cx="25027" cy="5005"/>
      </dsp:txXfrm>
    </dsp:sp>
    <dsp:sp modelId="{EE43789E-ED08-48E3-BF2C-00EDAA50A1DF}">
      <dsp:nvSpPr>
        <dsp:cNvPr id="0" name=""/>
        <dsp:cNvSpPr/>
      </dsp:nvSpPr>
      <dsp:spPr>
        <a:xfrm>
          <a:off x="2678851" y="638680"/>
          <a:ext cx="2176276" cy="1305765"/>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Virtue</a:t>
          </a:r>
        </a:p>
        <a:p>
          <a:pPr marL="114300" lvl="1" indent="-114300" algn="l" defTabSz="577850">
            <a:lnSpc>
              <a:spcPct val="90000"/>
            </a:lnSpc>
            <a:spcBef>
              <a:spcPct val="0"/>
            </a:spcBef>
            <a:spcAft>
              <a:spcPct val="15000"/>
            </a:spcAft>
            <a:buChar char="•"/>
          </a:pPr>
          <a:r>
            <a:rPr lang="en-US" sz="1300" kern="1200" dirty="0">
              <a:solidFill>
                <a:schemeClr val="tx1"/>
              </a:solidFill>
            </a:rPr>
            <a:t>Goodness, excellence </a:t>
          </a:r>
        </a:p>
      </dsp:txBody>
      <dsp:txXfrm>
        <a:off x="2678851" y="638680"/>
        <a:ext cx="2176276" cy="1305765"/>
      </dsp:txXfrm>
    </dsp:sp>
    <dsp:sp modelId="{10F27C59-7C45-44FB-9BE2-E5374567DF6E}">
      <dsp:nvSpPr>
        <dsp:cNvPr id="0" name=""/>
        <dsp:cNvSpPr/>
      </dsp:nvSpPr>
      <dsp:spPr>
        <a:xfrm>
          <a:off x="7530148" y="1245843"/>
          <a:ext cx="469943" cy="91440"/>
        </a:xfrm>
        <a:custGeom>
          <a:avLst/>
          <a:gdLst/>
          <a:ahLst/>
          <a:cxnLst/>
          <a:rect l="0" t="0" r="0" b="0"/>
          <a:pathLst>
            <a:path>
              <a:moveTo>
                <a:pt x="0" y="45720"/>
              </a:moveTo>
              <a:lnTo>
                <a:pt x="469943" y="45720"/>
              </a:lnTo>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52606" y="1289061"/>
        <a:ext cx="25027" cy="5005"/>
      </dsp:txXfrm>
    </dsp:sp>
    <dsp:sp modelId="{B8BA0C04-A63C-418B-9017-D50405CC1A8D}">
      <dsp:nvSpPr>
        <dsp:cNvPr id="0" name=""/>
        <dsp:cNvSpPr/>
      </dsp:nvSpPr>
      <dsp:spPr>
        <a:xfrm>
          <a:off x="5355671" y="638680"/>
          <a:ext cx="2176276" cy="1305765"/>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Knowledge</a:t>
          </a:r>
        </a:p>
        <a:p>
          <a:pPr marL="114300" lvl="1" indent="-114300" algn="l" defTabSz="577850">
            <a:lnSpc>
              <a:spcPct val="90000"/>
            </a:lnSpc>
            <a:spcBef>
              <a:spcPct val="0"/>
            </a:spcBef>
            <a:spcAft>
              <a:spcPct val="15000"/>
            </a:spcAft>
            <a:buChar char="•"/>
          </a:pPr>
          <a:r>
            <a:rPr lang="en-US" sz="1300" kern="1200" dirty="0">
              <a:solidFill>
                <a:schemeClr val="tx1"/>
              </a:solidFill>
            </a:rPr>
            <a:t>Insight, understanding</a:t>
          </a:r>
        </a:p>
      </dsp:txBody>
      <dsp:txXfrm>
        <a:off x="5355671" y="638680"/>
        <a:ext cx="2176276" cy="1305765"/>
      </dsp:txXfrm>
    </dsp:sp>
    <dsp:sp modelId="{A44A6A48-2386-40C6-8DA4-939913E9F375}">
      <dsp:nvSpPr>
        <dsp:cNvPr id="0" name=""/>
        <dsp:cNvSpPr/>
      </dsp:nvSpPr>
      <dsp:spPr>
        <a:xfrm>
          <a:off x="1090169" y="1942646"/>
          <a:ext cx="8030460" cy="469943"/>
        </a:xfrm>
        <a:custGeom>
          <a:avLst/>
          <a:gdLst/>
          <a:ahLst/>
          <a:cxnLst/>
          <a:rect l="0" t="0" r="0" b="0"/>
          <a:pathLst>
            <a:path>
              <a:moveTo>
                <a:pt x="8030460" y="0"/>
              </a:moveTo>
              <a:lnTo>
                <a:pt x="8030460" y="252071"/>
              </a:lnTo>
              <a:lnTo>
                <a:pt x="0" y="252071"/>
              </a:lnTo>
              <a:lnTo>
                <a:pt x="0" y="469943"/>
              </a:lnTo>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04248" y="2175115"/>
        <a:ext cx="402302" cy="5005"/>
      </dsp:txXfrm>
    </dsp:sp>
    <dsp:sp modelId="{99268E2B-D13D-4BE5-9037-C6C62E1655AE}">
      <dsp:nvSpPr>
        <dsp:cNvPr id="0" name=""/>
        <dsp:cNvSpPr/>
      </dsp:nvSpPr>
      <dsp:spPr>
        <a:xfrm>
          <a:off x="8032491" y="638680"/>
          <a:ext cx="2176276" cy="1305765"/>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Self-Control</a:t>
          </a:r>
        </a:p>
        <a:p>
          <a:pPr marL="114300" lvl="1" indent="-114300" algn="l" defTabSz="577850">
            <a:lnSpc>
              <a:spcPct val="90000"/>
            </a:lnSpc>
            <a:spcBef>
              <a:spcPct val="0"/>
            </a:spcBef>
            <a:spcAft>
              <a:spcPct val="15000"/>
            </a:spcAft>
            <a:buChar char="•"/>
          </a:pPr>
          <a:r>
            <a:rPr lang="en-US" sz="1300" kern="1200" dirty="0">
              <a:solidFill>
                <a:schemeClr val="tx1"/>
              </a:solidFill>
            </a:rPr>
            <a:t>Mastery over  desires and passions</a:t>
          </a:r>
        </a:p>
      </dsp:txBody>
      <dsp:txXfrm>
        <a:off x="8032491" y="638680"/>
        <a:ext cx="2176276" cy="1305765"/>
      </dsp:txXfrm>
    </dsp:sp>
    <dsp:sp modelId="{5B80900F-010F-41CC-B585-8514016D3006}">
      <dsp:nvSpPr>
        <dsp:cNvPr id="0" name=""/>
        <dsp:cNvSpPr/>
      </dsp:nvSpPr>
      <dsp:spPr>
        <a:xfrm>
          <a:off x="2176508" y="3052153"/>
          <a:ext cx="469943" cy="91440"/>
        </a:xfrm>
        <a:custGeom>
          <a:avLst/>
          <a:gdLst/>
          <a:ahLst/>
          <a:cxnLst/>
          <a:rect l="0" t="0" r="0" b="0"/>
          <a:pathLst>
            <a:path>
              <a:moveTo>
                <a:pt x="0" y="45720"/>
              </a:moveTo>
              <a:lnTo>
                <a:pt x="469943" y="45720"/>
              </a:lnTo>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98966" y="3095370"/>
        <a:ext cx="25027" cy="5005"/>
      </dsp:txXfrm>
    </dsp:sp>
    <dsp:sp modelId="{FCBEC076-955F-4842-B29C-968090F7721B}">
      <dsp:nvSpPr>
        <dsp:cNvPr id="0" name=""/>
        <dsp:cNvSpPr/>
      </dsp:nvSpPr>
      <dsp:spPr>
        <a:xfrm>
          <a:off x="2031" y="2444990"/>
          <a:ext cx="2176276" cy="1305765"/>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Steadfastness</a:t>
          </a:r>
        </a:p>
        <a:p>
          <a:pPr marL="114300" lvl="1" indent="-114300" algn="l" defTabSz="577850">
            <a:lnSpc>
              <a:spcPct val="90000"/>
            </a:lnSpc>
            <a:spcBef>
              <a:spcPct val="0"/>
            </a:spcBef>
            <a:spcAft>
              <a:spcPct val="15000"/>
            </a:spcAft>
            <a:buChar char="•"/>
          </a:pPr>
          <a:r>
            <a:rPr lang="en-US" sz="1300" kern="1200" dirty="0">
              <a:solidFill>
                <a:schemeClr val="tx1"/>
              </a:solidFill>
            </a:rPr>
            <a:t>Constancy, endurance</a:t>
          </a:r>
        </a:p>
      </dsp:txBody>
      <dsp:txXfrm>
        <a:off x="2031" y="2444990"/>
        <a:ext cx="2176276" cy="1305765"/>
      </dsp:txXfrm>
    </dsp:sp>
    <dsp:sp modelId="{AA75A1B4-2E0B-450C-894C-83B527DC3382}">
      <dsp:nvSpPr>
        <dsp:cNvPr id="0" name=""/>
        <dsp:cNvSpPr/>
      </dsp:nvSpPr>
      <dsp:spPr>
        <a:xfrm>
          <a:off x="4853328" y="3052153"/>
          <a:ext cx="469943" cy="91440"/>
        </a:xfrm>
        <a:custGeom>
          <a:avLst/>
          <a:gdLst/>
          <a:ahLst/>
          <a:cxnLst/>
          <a:rect l="0" t="0" r="0" b="0"/>
          <a:pathLst>
            <a:path>
              <a:moveTo>
                <a:pt x="0" y="45720"/>
              </a:moveTo>
              <a:lnTo>
                <a:pt x="469943" y="45720"/>
              </a:lnTo>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5786" y="3095370"/>
        <a:ext cx="25027" cy="5005"/>
      </dsp:txXfrm>
    </dsp:sp>
    <dsp:sp modelId="{DCBD5B39-9730-4A62-8959-9EE0EABD7B67}">
      <dsp:nvSpPr>
        <dsp:cNvPr id="0" name=""/>
        <dsp:cNvSpPr/>
      </dsp:nvSpPr>
      <dsp:spPr>
        <a:xfrm>
          <a:off x="2678851" y="2444990"/>
          <a:ext cx="2176276" cy="1305765"/>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Godliness</a:t>
          </a:r>
        </a:p>
        <a:p>
          <a:pPr marL="114300" lvl="1" indent="-114300" algn="l" defTabSz="577850">
            <a:lnSpc>
              <a:spcPct val="90000"/>
            </a:lnSpc>
            <a:spcBef>
              <a:spcPct val="0"/>
            </a:spcBef>
            <a:spcAft>
              <a:spcPct val="15000"/>
            </a:spcAft>
            <a:buChar char="•"/>
          </a:pPr>
          <a:r>
            <a:rPr lang="en-US" sz="1300" kern="1200" dirty="0">
              <a:solidFill>
                <a:schemeClr val="tx1"/>
              </a:solidFill>
            </a:rPr>
            <a:t>A godly life, piety</a:t>
          </a:r>
        </a:p>
      </dsp:txBody>
      <dsp:txXfrm>
        <a:off x="2678851" y="2444990"/>
        <a:ext cx="2176276" cy="1305765"/>
      </dsp:txXfrm>
    </dsp:sp>
    <dsp:sp modelId="{0E40410B-5D66-4510-BF89-A44A14062AF0}">
      <dsp:nvSpPr>
        <dsp:cNvPr id="0" name=""/>
        <dsp:cNvSpPr/>
      </dsp:nvSpPr>
      <dsp:spPr>
        <a:xfrm>
          <a:off x="7530148" y="3052153"/>
          <a:ext cx="469943" cy="91440"/>
        </a:xfrm>
        <a:custGeom>
          <a:avLst/>
          <a:gdLst/>
          <a:ahLst/>
          <a:cxnLst/>
          <a:rect l="0" t="0" r="0" b="0"/>
          <a:pathLst>
            <a:path>
              <a:moveTo>
                <a:pt x="0" y="45720"/>
              </a:moveTo>
              <a:lnTo>
                <a:pt x="469943" y="45720"/>
              </a:lnTo>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52606" y="3095370"/>
        <a:ext cx="25027" cy="5005"/>
      </dsp:txXfrm>
    </dsp:sp>
    <dsp:sp modelId="{D997048C-9130-4BB2-B601-884222D7BF9E}">
      <dsp:nvSpPr>
        <dsp:cNvPr id="0" name=""/>
        <dsp:cNvSpPr/>
      </dsp:nvSpPr>
      <dsp:spPr>
        <a:xfrm>
          <a:off x="5355671" y="2444990"/>
          <a:ext cx="2176276" cy="1305765"/>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Brotherly Affection</a:t>
          </a:r>
        </a:p>
        <a:p>
          <a:pPr marL="114300" lvl="1" indent="-114300" algn="l" defTabSz="577850">
            <a:lnSpc>
              <a:spcPct val="90000"/>
            </a:lnSpc>
            <a:spcBef>
              <a:spcPct val="0"/>
            </a:spcBef>
            <a:spcAft>
              <a:spcPct val="15000"/>
            </a:spcAft>
            <a:buChar char="•"/>
          </a:pPr>
          <a:r>
            <a:rPr lang="en-US" sz="1300" kern="1200" dirty="0" err="1">
              <a:solidFill>
                <a:schemeClr val="tx1"/>
              </a:solidFill>
            </a:rPr>
            <a:t>φιλαδελφία</a:t>
          </a:r>
          <a:r>
            <a:rPr lang="en-US" sz="1300" kern="1200" dirty="0">
              <a:solidFill>
                <a:schemeClr val="tx1"/>
              </a:solidFill>
            </a:rPr>
            <a:t>: the love of brothers, brotherly love </a:t>
          </a:r>
        </a:p>
      </dsp:txBody>
      <dsp:txXfrm>
        <a:off x="5355671" y="2444990"/>
        <a:ext cx="2176276" cy="1305765"/>
      </dsp:txXfrm>
    </dsp:sp>
    <dsp:sp modelId="{66104AB4-31C9-4F83-AE38-AF20F2ECFD44}">
      <dsp:nvSpPr>
        <dsp:cNvPr id="0" name=""/>
        <dsp:cNvSpPr/>
      </dsp:nvSpPr>
      <dsp:spPr>
        <a:xfrm>
          <a:off x="8032491" y="2444990"/>
          <a:ext cx="2176276" cy="1305765"/>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Love</a:t>
          </a:r>
        </a:p>
        <a:p>
          <a:pPr marL="114300" lvl="1" indent="-114300" algn="l" defTabSz="577850">
            <a:lnSpc>
              <a:spcPct val="90000"/>
            </a:lnSpc>
            <a:spcBef>
              <a:spcPct val="0"/>
            </a:spcBef>
            <a:spcAft>
              <a:spcPct val="15000"/>
            </a:spcAft>
            <a:buChar char="•"/>
          </a:pPr>
          <a:r>
            <a:rPr lang="el-GR" sz="1300" kern="1200" dirty="0">
              <a:solidFill>
                <a:schemeClr val="tx1"/>
              </a:solidFill>
            </a:rPr>
            <a:t>ἀγάπη: </a:t>
          </a:r>
          <a:r>
            <a:rPr lang="en-US" sz="1300" kern="1200" dirty="0">
              <a:solidFill>
                <a:schemeClr val="tx1"/>
              </a:solidFill>
            </a:rPr>
            <a:t>goodwill </a:t>
          </a:r>
        </a:p>
      </dsp:txBody>
      <dsp:txXfrm>
        <a:off x="8032491" y="2444990"/>
        <a:ext cx="2176276" cy="13057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EADBA-A030-4ED7-87A9-C96481A4D568}">
      <dsp:nvSpPr>
        <dsp:cNvPr id="0" name=""/>
        <dsp:cNvSpPr/>
      </dsp:nvSpPr>
      <dsp:spPr>
        <a:xfrm rot="5400000">
          <a:off x="5187696" y="-1072896"/>
          <a:ext cx="3511296" cy="6534912"/>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t>We can know the Lord in some sense, but our lives fail to produce the expected fruit that a life of faith should produce.</a:t>
          </a:r>
        </a:p>
        <a:p>
          <a:pPr marL="171450" lvl="1" indent="-171450" algn="l" defTabSz="844550" rtl="0">
            <a:lnSpc>
              <a:spcPct val="90000"/>
            </a:lnSpc>
            <a:spcBef>
              <a:spcPct val="0"/>
            </a:spcBef>
            <a:spcAft>
              <a:spcPct val="15000"/>
            </a:spcAft>
            <a:buChar char="•"/>
          </a:pPr>
          <a:r>
            <a:rPr lang="en-US" sz="1900" kern="1200" dirty="0"/>
            <a:t>Our lives are not characterized by peaceful loving relationships, a wholesome relationship with the material things of this world, or a comforting relationship with God.</a:t>
          </a:r>
        </a:p>
        <a:p>
          <a:pPr marL="171450" lvl="1" indent="-171450" algn="l" defTabSz="844550" rtl="0">
            <a:lnSpc>
              <a:spcPct val="90000"/>
            </a:lnSpc>
            <a:spcBef>
              <a:spcPct val="0"/>
            </a:spcBef>
            <a:spcAft>
              <a:spcPct val="15000"/>
            </a:spcAft>
            <a:buChar char="•"/>
          </a:pPr>
          <a:r>
            <a:rPr lang="en-US" sz="1900" kern="1200" dirty="0"/>
            <a:t>Instead our lives are characterized by broken relationships, struggles with material things, and an impersonal walk with God.</a:t>
          </a:r>
        </a:p>
      </dsp:txBody>
      <dsp:txXfrm rot="-5400000">
        <a:off x="3675889" y="610318"/>
        <a:ext cx="6363505" cy="3168482"/>
      </dsp:txXfrm>
    </dsp:sp>
    <dsp:sp modelId="{08906442-240E-49F0-95FC-D3A28546B16D}">
      <dsp:nvSpPr>
        <dsp:cNvPr id="0" name=""/>
        <dsp:cNvSpPr/>
      </dsp:nvSpPr>
      <dsp:spPr>
        <a:xfrm>
          <a:off x="0" y="0"/>
          <a:ext cx="3675888" cy="438912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US" sz="3300" b="0" kern="1200" dirty="0">
              <a:solidFill>
                <a:schemeClr val="tx1"/>
              </a:solidFill>
            </a:rPr>
            <a:t>Without these qualities we can be, “ineffective or unfruitful in the knowledge of our Lord Jesus Christ.”</a:t>
          </a:r>
        </a:p>
      </dsp:txBody>
      <dsp:txXfrm>
        <a:off x="179442" y="179442"/>
        <a:ext cx="3317004" cy="403023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700FC0-9E7A-4C53-8A3B-3C3C9A736C42}" type="datetimeFigureOut">
              <a:rPr lang="en-US" smtClean="0"/>
              <a:t>8/15/2021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48944F-81ED-4843-A3E6-D41A6908762D}" type="slidenum">
              <a:rPr lang="en-US" smtClean="0"/>
              <a:t>‹#›</a:t>
            </a:fld>
            <a:endParaRPr lang="en-US"/>
          </a:p>
        </p:txBody>
      </p:sp>
    </p:spTree>
    <p:extLst>
      <p:ext uri="{BB962C8B-B14F-4D97-AF65-F5344CB8AC3E}">
        <p14:creationId xmlns:p14="http://schemas.microsoft.com/office/powerpoint/2010/main" val="1450714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122B6-E47E-4A80-A9F3-23FD10D674FE}" type="datetimeFigureOut">
              <a:rPr lang="en-US" smtClean="0"/>
              <a:t>8/15/2021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1C5CE-222C-4659-9A99-B99FC42AF6EC}" type="slidenum">
              <a:rPr lang="en-US" smtClean="0"/>
              <a:t>‹#›</a:t>
            </a:fld>
            <a:endParaRPr lang="en-US"/>
          </a:p>
        </p:txBody>
      </p:sp>
    </p:spTree>
    <p:extLst>
      <p:ext uri="{BB962C8B-B14F-4D97-AF65-F5344CB8AC3E}">
        <p14:creationId xmlns:p14="http://schemas.microsoft.com/office/powerpoint/2010/main" val="2212527181"/>
      </p:ext>
    </p:extLst>
  </p:cSld>
  <p:clrMap bg1="lt1" tx1="dk1" bg2="lt2" tx2="dk2" accent1="accent1" accent2="accent2" accent3="accent3" accent4="accent4" accent5="accent5" accent6="accent6" hlink="hlink" folHlink="folHlink"/>
  <p:notesStyle>
    <a:lvl1pPr marL="0" algn="l" defTabSz="914400" rtl="0" eaLnBrk="1" latinLnBrk="0" hangingPunct="1">
      <a:defRPr sz="2400" kern="1200">
        <a:solidFill>
          <a:schemeClr val="tx1"/>
        </a:solidFill>
        <a:latin typeface="+mn-lt"/>
        <a:ea typeface="+mn-ea"/>
        <a:cs typeface="+mn-cs"/>
      </a:defRPr>
    </a:lvl1pPr>
    <a:lvl2pPr marL="457200" algn="l" defTabSz="914400" rtl="0" eaLnBrk="1" latinLnBrk="0" hangingPunct="1">
      <a:defRPr sz="2400" kern="1200">
        <a:solidFill>
          <a:schemeClr val="tx1"/>
        </a:solidFill>
        <a:latin typeface="+mn-lt"/>
        <a:ea typeface="+mn-ea"/>
        <a:cs typeface="+mn-cs"/>
      </a:defRPr>
    </a:lvl2pPr>
    <a:lvl3pPr marL="914400" algn="l" defTabSz="914400" rtl="0" eaLnBrk="1" latinLnBrk="0" hangingPunct="1">
      <a:defRPr sz="2400" kern="1200">
        <a:solidFill>
          <a:schemeClr val="tx1"/>
        </a:solidFill>
        <a:latin typeface="+mn-lt"/>
        <a:ea typeface="+mn-ea"/>
        <a:cs typeface="+mn-cs"/>
      </a:defRPr>
    </a:lvl3pPr>
    <a:lvl4pPr marL="1371600" algn="l" defTabSz="914400" rtl="0" eaLnBrk="1" latinLnBrk="0" hangingPunct="1">
      <a:defRPr sz="2400" kern="1200">
        <a:solidFill>
          <a:schemeClr val="tx1"/>
        </a:solidFill>
        <a:latin typeface="+mn-lt"/>
        <a:ea typeface="+mn-ea"/>
        <a:cs typeface="+mn-cs"/>
      </a:defRPr>
    </a:lvl4pPr>
    <a:lvl5pPr marL="1828800" algn="l" defTabSz="914400" rtl="0" eaLnBrk="1" latinLnBrk="0" hangingPunct="1">
      <a:defRPr sz="2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2400" dirty="0"/>
              <a:t>2 Peter 1</a:t>
            </a:r>
            <a:br>
              <a:rPr lang="en-US" sz="2400" dirty="0"/>
            </a:br>
            <a:r>
              <a:rPr lang="en-US" sz="2400" dirty="0"/>
              <a:t>Avoid False Teaching by Knowing the Nature of Salvation and Scripture</a:t>
            </a:r>
          </a:p>
          <a:p>
            <a:endParaRPr lang="en-US" sz="2400" dirty="0"/>
          </a:p>
          <a:p>
            <a:r>
              <a:rPr lang="en-US" dirty="0"/>
              <a:t>David White</a:t>
            </a:r>
          </a:p>
          <a:p>
            <a:r>
              <a:rPr lang="en-US" dirty="0"/>
              <a:t>August 15, 2021</a:t>
            </a:r>
          </a:p>
        </p:txBody>
      </p:sp>
      <p:sp>
        <p:nvSpPr>
          <p:cNvPr id="4" name="Slide Number Placeholder 3"/>
          <p:cNvSpPr>
            <a:spLocks noGrp="1"/>
          </p:cNvSpPr>
          <p:nvPr>
            <p:ph type="sldNum" sz="quarter" idx="5"/>
          </p:nvPr>
        </p:nvSpPr>
        <p:spPr/>
        <p:txBody>
          <a:bodyPr/>
          <a:lstStyle/>
          <a:p>
            <a:fld id="{3DF1C5CE-222C-4659-9A99-B99FC42AF6EC}" type="slidenum">
              <a:rPr lang="en-US" smtClean="0"/>
              <a:t>1</a:t>
            </a:fld>
            <a:endParaRPr lang="en-US"/>
          </a:p>
        </p:txBody>
      </p:sp>
    </p:spTree>
    <p:extLst>
      <p:ext uri="{BB962C8B-B14F-4D97-AF65-F5344CB8AC3E}">
        <p14:creationId xmlns:p14="http://schemas.microsoft.com/office/powerpoint/2010/main" val="322764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r>
              <a:rPr lang="en-US" sz="2400" kern="1200" dirty="0">
                <a:solidFill>
                  <a:schemeClr val="tx1"/>
                </a:solidFill>
                <a:effectLst/>
                <a:latin typeface="+mn-lt"/>
                <a:ea typeface="+mn-ea"/>
                <a:cs typeface="+mn-cs"/>
              </a:rPr>
              <a:t>In one memorable scene from Bunyan's Pilgrim's Progress, the characters Christian and Hopeful, finding the pathway difficult, climbed some</a:t>
            </a:r>
            <a:r>
              <a:rPr lang="en-US" sz="2400" kern="1200" baseline="0" dirty="0">
                <a:solidFill>
                  <a:schemeClr val="tx1"/>
                </a:solidFill>
                <a:effectLst/>
                <a:latin typeface="+mn-lt"/>
                <a:ea typeface="+mn-ea"/>
                <a:cs typeface="+mn-cs"/>
              </a:rPr>
              <a:t> steps</a:t>
            </a:r>
            <a:r>
              <a:rPr lang="en-US" sz="2400" kern="1200" dirty="0">
                <a:solidFill>
                  <a:schemeClr val="tx1"/>
                </a:solidFill>
                <a:effectLst/>
                <a:latin typeface="+mn-lt"/>
                <a:ea typeface="+mn-ea"/>
                <a:cs typeface="+mn-cs"/>
              </a:rPr>
              <a:t> to walk in a </a:t>
            </a:r>
            <a:r>
              <a:rPr lang="en-US" sz="2400" kern="1200" dirty="0" err="1">
                <a:solidFill>
                  <a:schemeClr val="tx1"/>
                </a:solidFill>
                <a:effectLst/>
                <a:latin typeface="+mn-lt"/>
                <a:ea typeface="+mn-ea"/>
                <a:cs typeface="+mn-cs"/>
              </a:rPr>
              <a:t>meadowy</a:t>
            </a:r>
            <a:r>
              <a:rPr lang="en-US" sz="2400" kern="1200" dirty="0">
                <a:solidFill>
                  <a:schemeClr val="tx1"/>
                </a:solidFill>
                <a:effectLst/>
                <a:latin typeface="+mn-lt"/>
                <a:ea typeface="+mn-ea"/>
                <a:cs typeface="+mn-cs"/>
              </a:rPr>
              <a:t> bypath. Eventually the ground grew soggy and covered with poisonous vines. The sky became black, and Christian and </a:t>
            </a:r>
            <a:r>
              <a:rPr lang="en-US" sz="2400" kern="1200" dirty="0" err="1">
                <a:solidFill>
                  <a:schemeClr val="tx1"/>
                </a:solidFill>
                <a:effectLst/>
                <a:latin typeface="+mn-lt"/>
                <a:ea typeface="+mn-ea"/>
                <a:cs typeface="+mn-cs"/>
              </a:rPr>
              <a:t>Hopful</a:t>
            </a:r>
            <a:r>
              <a:rPr lang="en-US" sz="2400" kern="1200" dirty="0">
                <a:solidFill>
                  <a:schemeClr val="tx1"/>
                </a:solidFill>
                <a:effectLst/>
                <a:latin typeface="+mn-lt"/>
                <a:ea typeface="+mn-ea"/>
                <a:cs typeface="+mn-cs"/>
              </a:rPr>
              <a:t> spent the night huddled at the foot of an oak tree, caught in a downpour. Next morning, Giant Despair came upon them, captured them, beat them, and imprisoned them in the dungeon of Doubting Castle with its grim battlements and thick, black walls. Christian tried to sing, but couldn't. His mood was dungeon-dark. Giant Despair beat him mercilessly, and he grew weaker each day. At length he found in his cell a rope, a knife, and a bottle of poison, the tools of suicide, and for a moment he was tempted to end his misery.</a:t>
            </a:r>
            <a:endParaRPr lang="en-US" sz="2400" dirty="0"/>
          </a:p>
        </p:txBody>
      </p:sp>
      <p:sp>
        <p:nvSpPr>
          <p:cNvPr id="4" name="Slide Number Placeholder 3"/>
          <p:cNvSpPr>
            <a:spLocks noGrp="1"/>
          </p:cNvSpPr>
          <p:nvPr>
            <p:ph type="sldNum" sz="quarter" idx="10"/>
          </p:nvPr>
        </p:nvSpPr>
        <p:spPr/>
        <p:txBody>
          <a:bodyPr/>
          <a:lstStyle/>
          <a:p>
            <a:fld id="{FE9F1579-0E5F-4211-96D7-739F2BD12250}" type="slidenum">
              <a:rPr lang="en-US" smtClean="0"/>
              <a:t>11</a:t>
            </a:fld>
            <a:endParaRPr lang="en-US"/>
          </a:p>
        </p:txBody>
      </p:sp>
    </p:spTree>
    <p:extLst>
      <p:ext uri="{BB962C8B-B14F-4D97-AF65-F5344CB8AC3E}">
        <p14:creationId xmlns:p14="http://schemas.microsoft.com/office/powerpoint/2010/main" val="3976138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r>
              <a:rPr lang="en-US" sz="2400" kern="1200" dirty="0">
                <a:solidFill>
                  <a:schemeClr val="tx1"/>
                </a:solidFill>
                <a:effectLst/>
                <a:latin typeface="+mn-lt"/>
                <a:ea typeface="+mn-ea"/>
                <a:cs typeface="+mn-cs"/>
              </a:rPr>
              <a:t>But one evening about midnight he began to pray, and a little before day, good Christian, as one half amazed, brake out into this passionate speech: </a:t>
            </a:r>
            <a:r>
              <a:rPr lang="en-US" sz="2400" i="1" kern="1200" dirty="0">
                <a:solidFill>
                  <a:schemeClr val="tx1"/>
                </a:solidFill>
                <a:effectLst/>
                <a:latin typeface="+mn-lt"/>
                <a:ea typeface="+mn-ea"/>
                <a:cs typeface="+mn-cs"/>
              </a:rPr>
              <a:t>What a fool am I, thus to lie in a stinking dungeon, when I may as well walk at liberty! I have a key in my bosom, called Promise, that will, I am sure, open any lock in Doubting Castle.</a:t>
            </a:r>
            <a:r>
              <a:rPr lang="en-US" sz="2400" kern="1200" dirty="0">
                <a:solidFill>
                  <a:schemeClr val="tx1"/>
                </a:solidFill>
                <a:effectLst/>
                <a:latin typeface="+mn-lt"/>
                <a:ea typeface="+mn-ea"/>
                <a:cs typeface="+mn-cs"/>
              </a:rPr>
              <a:t>"</a:t>
            </a:r>
          </a:p>
          <a:p>
            <a:endParaRPr lang="en-US" sz="2400" dirty="0"/>
          </a:p>
          <a:p>
            <a:r>
              <a:rPr lang="en-US" sz="2400" dirty="0"/>
              <a:t>Verse 2 of R. Kelso Carter’s song</a:t>
            </a:r>
            <a:r>
              <a:rPr lang="en-US" sz="2400" baseline="0" dirty="0"/>
              <a:t> </a:t>
            </a:r>
            <a:r>
              <a:rPr lang="en-US" sz="2400" i="1" baseline="0" dirty="0"/>
              <a:t>Standing on the Promises </a:t>
            </a:r>
            <a:r>
              <a:rPr lang="en-US" sz="2400" i="0" baseline="0" dirty="0"/>
              <a:t>says,</a:t>
            </a:r>
          </a:p>
          <a:p>
            <a:pPr lvl="1"/>
            <a:r>
              <a:rPr lang="en-US" sz="2400" dirty="0"/>
              <a:t>Standing on the promises that cannot fail, </a:t>
            </a:r>
            <a:br>
              <a:rPr lang="en-US" sz="2400" dirty="0"/>
            </a:br>
            <a:r>
              <a:rPr lang="en-US" sz="2400" dirty="0"/>
              <a:t>When the howling storms of doubt assail, </a:t>
            </a:r>
            <a:br>
              <a:rPr lang="en-US" sz="2400" dirty="0"/>
            </a:br>
            <a:r>
              <a:rPr lang="en-US" sz="2400" dirty="0"/>
              <a:t>By the living Word of God I shall prevail, </a:t>
            </a:r>
            <a:br>
              <a:rPr lang="en-US" sz="2400" dirty="0"/>
            </a:br>
            <a:r>
              <a:rPr lang="en-US" sz="2400" dirty="0"/>
              <a:t>Standing on the promises of God.</a:t>
            </a:r>
          </a:p>
        </p:txBody>
      </p:sp>
      <p:sp>
        <p:nvSpPr>
          <p:cNvPr id="4" name="Slide Number Placeholder 3"/>
          <p:cNvSpPr>
            <a:spLocks noGrp="1"/>
          </p:cNvSpPr>
          <p:nvPr>
            <p:ph type="sldNum" sz="quarter" idx="10"/>
          </p:nvPr>
        </p:nvSpPr>
        <p:spPr/>
        <p:txBody>
          <a:bodyPr/>
          <a:lstStyle/>
          <a:p>
            <a:fld id="{FE9F1579-0E5F-4211-96D7-739F2BD12250}" type="slidenum">
              <a:rPr lang="en-US" smtClean="0"/>
              <a:t>12</a:t>
            </a:fld>
            <a:endParaRPr lang="en-US"/>
          </a:p>
        </p:txBody>
      </p:sp>
    </p:spTree>
    <p:extLst>
      <p:ext uri="{BB962C8B-B14F-4D97-AF65-F5344CB8AC3E}">
        <p14:creationId xmlns:p14="http://schemas.microsoft.com/office/powerpoint/2010/main" val="2356367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r>
              <a:rPr lang="en-US" sz="2400" dirty="0"/>
              <a:t>Promises are counted when God says he will do something --with or without using the word “promise.”</a:t>
            </a:r>
          </a:p>
          <a:p>
            <a:r>
              <a:rPr lang="en-US" sz="2400" dirty="0"/>
              <a:t>Example: God’s promise to Sarah that she will have a son.</a:t>
            </a:r>
          </a:p>
          <a:p>
            <a:pPr lvl="1"/>
            <a:r>
              <a:rPr lang="en-US" sz="2400" dirty="0"/>
              <a:t>Genesis 18:9–10; They said to him, “Where is Sarah your wife?” And he said, “She is in the tent.” </a:t>
            </a:r>
            <a:r>
              <a:rPr lang="en-US" sz="2400" b="1" baseline="30000" dirty="0"/>
              <a:t>10 </a:t>
            </a:r>
            <a:r>
              <a:rPr lang="en-US" sz="2400" dirty="0"/>
              <a:t>The </a:t>
            </a:r>
            <a:r>
              <a:rPr lang="en-US" sz="2400" cap="small" dirty="0"/>
              <a:t>Lord</a:t>
            </a:r>
            <a:r>
              <a:rPr lang="en-US" sz="2400" dirty="0"/>
              <a:t> said, “I will surely return to you about this time next year, and Sarah your wife shall have a son.” And Sarah was listening at the tent door behind him. “</a:t>
            </a:r>
          </a:p>
          <a:p>
            <a:pPr lvl="1"/>
            <a:r>
              <a:rPr lang="en-US" sz="2400" dirty="0"/>
              <a:t>Genesis 21:1; “The </a:t>
            </a:r>
            <a:r>
              <a:rPr lang="en-US" sz="2400" cap="small" dirty="0"/>
              <a:t>Lord</a:t>
            </a:r>
            <a:r>
              <a:rPr lang="en-US" sz="2400" dirty="0"/>
              <a:t> visited Sarah as he had said, and the </a:t>
            </a:r>
            <a:r>
              <a:rPr lang="en-US" sz="2400" cap="small" dirty="0"/>
              <a:t>Lord</a:t>
            </a:r>
            <a:r>
              <a:rPr lang="en-US" sz="2400" dirty="0"/>
              <a:t> did to Sarah as he had promised.”</a:t>
            </a:r>
          </a:p>
          <a:p>
            <a:endParaRPr lang="en-US" dirty="0"/>
          </a:p>
        </p:txBody>
      </p:sp>
      <p:sp>
        <p:nvSpPr>
          <p:cNvPr id="4" name="Slide Number Placeholder 3"/>
          <p:cNvSpPr>
            <a:spLocks noGrp="1"/>
          </p:cNvSpPr>
          <p:nvPr>
            <p:ph type="sldNum" sz="quarter" idx="10"/>
          </p:nvPr>
        </p:nvSpPr>
        <p:spPr/>
        <p:txBody>
          <a:bodyPr/>
          <a:lstStyle/>
          <a:p>
            <a:fld id="{FE9F1579-0E5F-4211-96D7-739F2BD12250}" type="slidenum">
              <a:rPr lang="en-US" smtClean="0"/>
              <a:t>13</a:t>
            </a:fld>
            <a:endParaRPr lang="en-US"/>
          </a:p>
        </p:txBody>
      </p:sp>
    </p:spTree>
    <p:extLst>
      <p:ext uri="{BB962C8B-B14F-4D97-AF65-F5344CB8AC3E}">
        <p14:creationId xmlns:p14="http://schemas.microsoft.com/office/powerpoint/2010/main" val="1233233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r>
              <a:rPr lang="en-US" sz="2400" dirty="0"/>
              <a:t>Titus 1:1–3</a:t>
            </a:r>
          </a:p>
          <a:p>
            <a:r>
              <a:rPr lang="en-US" sz="2400" b="0" dirty="0"/>
              <a:t>1 </a:t>
            </a:r>
            <a:r>
              <a:rPr lang="en-US" sz="2400" dirty="0"/>
              <a:t>Paul, a servant of God and an apostle of Jesus Christ, for the sake of the faith of God’s elect and their knowledge of the truth, which accords with godliness, </a:t>
            </a:r>
            <a:r>
              <a:rPr lang="en-US" sz="2400" b="1" baseline="30000" dirty="0"/>
              <a:t>2 </a:t>
            </a:r>
            <a:r>
              <a:rPr lang="en-US" sz="2400" b="1" dirty="0"/>
              <a:t>in hope of eternal life, which God, who never lies, promised before the ages began</a:t>
            </a:r>
            <a:r>
              <a:rPr lang="en-US" sz="2400" dirty="0"/>
              <a:t> </a:t>
            </a:r>
            <a:r>
              <a:rPr lang="en-US" sz="2400" b="1" baseline="30000" dirty="0"/>
              <a:t>3 </a:t>
            </a:r>
            <a:r>
              <a:rPr lang="en-US" sz="2400" dirty="0"/>
              <a:t>and at the proper time manifested in his word through the preaching with which I have been entrusted by the command of God our Savior;</a:t>
            </a:r>
          </a:p>
          <a:p>
            <a:r>
              <a:rPr lang="en-US" sz="2400" dirty="0"/>
              <a:t>Paul links his preaching to the promise of eternal life made before the ages begin. The promise made long ago is still unfolding in Paul’s preaching!</a:t>
            </a:r>
          </a:p>
          <a:p>
            <a:r>
              <a:rPr lang="en-US" sz="2400" dirty="0"/>
              <a:t>John taught that we have the promise of eternal lie.</a:t>
            </a:r>
          </a:p>
          <a:p>
            <a:r>
              <a:rPr lang="en-US" sz="2400" dirty="0"/>
              <a:t>1 John 2:25; “And this is the </a:t>
            </a:r>
            <a:r>
              <a:rPr lang="en-US" sz="2400" b="1" dirty="0"/>
              <a:t>promise</a:t>
            </a:r>
            <a:r>
              <a:rPr lang="en-US" sz="2400" dirty="0"/>
              <a:t> that he made to us—</a:t>
            </a:r>
            <a:r>
              <a:rPr lang="en-US" sz="2400" b="1" dirty="0"/>
              <a:t>eternal life</a:t>
            </a:r>
            <a:r>
              <a:rPr lang="en-US" sz="2400" dirty="0"/>
              <a:t>.” </a:t>
            </a:r>
          </a:p>
          <a:p>
            <a:endParaRPr lang="en-US" sz="1600" dirty="0"/>
          </a:p>
        </p:txBody>
      </p:sp>
      <p:sp>
        <p:nvSpPr>
          <p:cNvPr id="4" name="Slide Number Placeholder 3"/>
          <p:cNvSpPr>
            <a:spLocks noGrp="1"/>
          </p:cNvSpPr>
          <p:nvPr>
            <p:ph type="sldNum" sz="quarter" idx="10"/>
          </p:nvPr>
        </p:nvSpPr>
        <p:spPr/>
        <p:txBody>
          <a:bodyPr/>
          <a:lstStyle/>
          <a:p>
            <a:fld id="{FE9F1579-0E5F-4211-96D7-739F2BD12250}" type="slidenum">
              <a:rPr lang="en-US" smtClean="0"/>
              <a:t>14</a:t>
            </a:fld>
            <a:endParaRPr lang="en-US"/>
          </a:p>
        </p:txBody>
      </p:sp>
    </p:spTree>
    <p:extLst>
      <p:ext uri="{BB962C8B-B14F-4D97-AF65-F5344CB8AC3E}">
        <p14:creationId xmlns:p14="http://schemas.microsoft.com/office/powerpoint/2010/main" val="3658558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Gen 3:15; “I will put enmity between you and the woman, and between your offspring and her offspring;  he shall bruise your head, and you shall bruise his heel.”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In the midst of the gloom and rebuke that resulted from the first sin of Adam and Eve came a surprising message of hope.</a:t>
            </a:r>
          </a:p>
          <a:p>
            <a:r>
              <a:rPr lang="en-US" sz="2400" kern="1200" dirty="0">
                <a:solidFill>
                  <a:schemeClr val="tx1"/>
                </a:solidFill>
                <a:effectLst/>
                <a:latin typeface="+mn-lt"/>
                <a:ea typeface="+mn-ea"/>
                <a:cs typeface="+mn-cs"/>
              </a:rPr>
              <a:t>A divinely instigated hostility—“I will put enmity between you [the serpent] and the woman, and between your offspring [or seed] and hers—is climaxed with the triumphant appearance of a “he”—no doubt a representative person of the woman’s seed. He would deliver a lethal blow to the head of Satan, while the best the serpent would be able or even permitted to do would be to nip the heel of this male descendant.</a:t>
            </a:r>
          </a:p>
          <a:p>
            <a:r>
              <a:rPr lang="en-US" sz="2400" kern="1200" dirty="0">
                <a:solidFill>
                  <a:schemeClr val="tx1"/>
                </a:solidFill>
                <a:effectLst/>
                <a:latin typeface="+mn-lt"/>
                <a:ea typeface="+mn-ea"/>
                <a:cs typeface="+mn-cs"/>
              </a:rPr>
              <a:t>Who this male descendant was, was not immediately revealed. Perhaps Eve thought Cain was that one.</a:t>
            </a:r>
          </a:p>
          <a:p>
            <a:r>
              <a:rPr lang="en-US" sz="2400" kern="1200" dirty="0">
                <a:solidFill>
                  <a:schemeClr val="tx1"/>
                </a:solidFill>
                <a:effectLst/>
                <a:latin typeface="+mn-lt"/>
                <a:ea typeface="+mn-ea"/>
                <a:cs typeface="+mn-cs"/>
              </a:rPr>
              <a:t>We know him to be Jesus.</a:t>
            </a:r>
            <a:endParaRPr lang="en-US" sz="2400" dirty="0"/>
          </a:p>
        </p:txBody>
      </p:sp>
      <p:sp>
        <p:nvSpPr>
          <p:cNvPr id="4" name="Slide Number Placeholder 3"/>
          <p:cNvSpPr>
            <a:spLocks noGrp="1"/>
          </p:cNvSpPr>
          <p:nvPr>
            <p:ph type="sldNum" sz="quarter" idx="10"/>
          </p:nvPr>
        </p:nvSpPr>
        <p:spPr/>
        <p:txBody>
          <a:bodyPr/>
          <a:lstStyle/>
          <a:p>
            <a:fld id="{FE9F1579-0E5F-4211-96D7-739F2BD12250}" type="slidenum">
              <a:rPr lang="en-US" smtClean="0"/>
              <a:t>15</a:t>
            </a:fld>
            <a:endParaRPr lang="en-US"/>
          </a:p>
        </p:txBody>
      </p:sp>
    </p:spTree>
    <p:extLst>
      <p:ext uri="{BB962C8B-B14F-4D97-AF65-F5344CB8AC3E}">
        <p14:creationId xmlns:p14="http://schemas.microsoft.com/office/powerpoint/2010/main" val="1493980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Avoid False Teaching by Understanding Salvation</a:t>
            </a:r>
          </a:p>
          <a:p>
            <a:r>
              <a:rPr lang="en-US" dirty="0"/>
              <a:t>It is embraced by Growth -- 2 Peter 1:5–7</a:t>
            </a:r>
          </a:p>
          <a:p>
            <a:r>
              <a:rPr lang="en-US" dirty="0"/>
              <a:t>“For this very reason, </a:t>
            </a:r>
            <a:r>
              <a:rPr lang="en-US" b="1" dirty="0"/>
              <a:t>make every effort to supplement </a:t>
            </a:r>
            <a:r>
              <a:rPr lang="en-US" dirty="0"/>
              <a:t>your faith with virtue, and virtue with knowledge, </a:t>
            </a:r>
            <a:r>
              <a:rPr lang="en-US" baseline="30000" dirty="0"/>
              <a:t>6</a:t>
            </a:r>
            <a:r>
              <a:rPr lang="en-US" dirty="0"/>
              <a:t> and knowledge with self-control, and self-control with steadfastness, and steadfastness with godliness, </a:t>
            </a:r>
            <a:r>
              <a:rPr lang="en-US" baseline="30000" dirty="0"/>
              <a:t>7</a:t>
            </a:r>
            <a:r>
              <a:rPr lang="en-US" dirty="0"/>
              <a:t> and godliness with brotherly affection, and brotherly affection with love.”</a:t>
            </a:r>
          </a:p>
          <a:p>
            <a:endParaRPr lang="en-US" sz="2400" dirty="0"/>
          </a:p>
          <a:p>
            <a:r>
              <a:rPr lang="en-US" sz="2400" dirty="0"/>
              <a:t>Because of all the “precious and magnificent promises” (v. 4) God has given believers and because they have received “everything pertaining to life and godliness” (v. 3), </a:t>
            </a:r>
            <a:r>
              <a:rPr lang="en-US" sz="2400" b="1" dirty="0"/>
              <a:t>for this very reason they must respond with maximum effort toward living for Christ.</a:t>
            </a:r>
          </a:p>
          <a:p>
            <a:endParaRPr lang="en-US" dirty="0"/>
          </a:p>
        </p:txBody>
      </p:sp>
      <p:sp>
        <p:nvSpPr>
          <p:cNvPr id="4" name="Slide Number Placeholder 3"/>
          <p:cNvSpPr>
            <a:spLocks noGrp="1"/>
          </p:cNvSpPr>
          <p:nvPr>
            <p:ph type="sldNum" sz="quarter" idx="5"/>
          </p:nvPr>
        </p:nvSpPr>
        <p:spPr/>
        <p:txBody>
          <a:bodyPr/>
          <a:lstStyle/>
          <a:p>
            <a:fld id="{3DF1C5CE-222C-4659-9A99-B99FC42AF6EC}" type="slidenum">
              <a:rPr lang="en-US" smtClean="0"/>
              <a:t>16</a:t>
            </a:fld>
            <a:endParaRPr lang="en-US"/>
          </a:p>
        </p:txBody>
      </p:sp>
    </p:spTree>
    <p:extLst>
      <p:ext uri="{BB962C8B-B14F-4D97-AF65-F5344CB8AC3E}">
        <p14:creationId xmlns:p14="http://schemas.microsoft.com/office/powerpoint/2010/main" val="2143063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Qualities We Add</a:t>
            </a:r>
          </a:p>
          <a:p>
            <a:r>
              <a:rPr lang="en-US" dirty="0"/>
              <a:t>Faith (trust)</a:t>
            </a:r>
          </a:p>
          <a:p>
            <a:r>
              <a:rPr lang="en-US" dirty="0"/>
              <a:t>Virtue (Goodness, excellence)</a:t>
            </a:r>
          </a:p>
          <a:p>
            <a:r>
              <a:rPr lang="en-US" dirty="0"/>
              <a:t>Knowledge (Insight, understanding)</a:t>
            </a:r>
          </a:p>
          <a:p>
            <a:r>
              <a:rPr lang="en-US" dirty="0"/>
              <a:t>Self-Control (Master over desire and passions)</a:t>
            </a:r>
          </a:p>
          <a:p>
            <a:r>
              <a:rPr lang="en-US" dirty="0"/>
              <a:t>Steadfastness (Constancy, endurance)</a:t>
            </a:r>
          </a:p>
          <a:p>
            <a:r>
              <a:rPr lang="en-US" dirty="0"/>
              <a:t>Godliness (A godly life, piety)</a:t>
            </a:r>
          </a:p>
          <a:p>
            <a:r>
              <a:rPr lang="en-US" dirty="0"/>
              <a:t>Brother Affection (from Philadelphia – the love of the brothers, brotherly love)</a:t>
            </a:r>
          </a:p>
          <a:p>
            <a:r>
              <a:rPr lang="en-US" dirty="0"/>
              <a:t>Love (</a:t>
            </a:r>
            <a:r>
              <a:rPr lang="en-US" dirty="0" err="1"/>
              <a:t>agapa</a:t>
            </a:r>
            <a:r>
              <a:rPr lang="en-US" dirty="0"/>
              <a:t>: goodwill)</a:t>
            </a:r>
          </a:p>
          <a:p>
            <a:endParaRPr lang="en-US" dirty="0"/>
          </a:p>
          <a:p>
            <a:r>
              <a:rPr lang="en-US" dirty="0"/>
              <a:t>The beginning and the end of this list are significant.</a:t>
            </a:r>
          </a:p>
          <a:p>
            <a:r>
              <a:rPr lang="en-US" dirty="0"/>
              <a:t>Faith is the foundation of salvation and our spiritual growth.</a:t>
            </a:r>
          </a:p>
          <a:p>
            <a:r>
              <a:rPr lang="en-US" dirty="0"/>
              <a:t>Love is the goal and panicle of our spiritual growth. To love God and to love our Neighbor.</a:t>
            </a:r>
          </a:p>
          <a:p>
            <a:endParaRPr lang="en-US" dirty="0"/>
          </a:p>
          <a:p>
            <a:r>
              <a:rPr lang="en-US" sz="2400" i="0" dirty="0"/>
              <a:t>Peter exhorted his readers first to pursue “brotherly kindness” (</a:t>
            </a:r>
            <a:r>
              <a:rPr lang="en-US" sz="2400" i="1" dirty="0" err="1"/>
              <a:t>philadelphia</a:t>
            </a:r>
            <a:r>
              <a:rPr lang="en-US" sz="2400" i="0" dirty="0"/>
              <a:t>). </a:t>
            </a:r>
          </a:p>
          <a:p>
            <a:r>
              <a:rPr lang="en-US" sz="2400" i="0" dirty="0"/>
              <a:t>The term is used elsewhere in biblical exhortations (Rom 12:10; 1 </a:t>
            </a:r>
            <a:r>
              <a:rPr lang="en-US" sz="2400" i="0" dirty="0" err="1"/>
              <a:t>Thess</a:t>
            </a:r>
            <a:r>
              <a:rPr lang="en-US" sz="2400" i="0" dirty="0"/>
              <a:t> 4:9; Heb 13:1; 1 Pet 1:22; cf. 1 Pet 3:8). </a:t>
            </a:r>
          </a:p>
          <a:p>
            <a:r>
              <a:rPr lang="en-US" sz="2400" i="0" dirty="0"/>
              <a:t>The focus is on the love between fellow believers, on the family-like devotion that should characterize the Christian community. </a:t>
            </a:r>
          </a:p>
          <a:p>
            <a:r>
              <a:rPr lang="en-US" sz="2400" i="0" dirty="0"/>
              <a:t>Here Peter used a word that is distinctive of the Christian community in the sense that all believers are brothers and sisters. </a:t>
            </a:r>
          </a:p>
          <a:p>
            <a:r>
              <a:rPr lang="en-US" sz="2400" i="0" dirty="0"/>
              <a:t>The opponents surely do not display such love (2:13–14, 17). </a:t>
            </a:r>
          </a:p>
          <a:p>
            <a:r>
              <a:rPr lang="en-US" sz="2400" i="0" dirty="0"/>
              <a:t>The chain climaxes with Christian love, the supreme evidence that one is a believer. </a:t>
            </a:r>
          </a:p>
          <a:p>
            <a:r>
              <a:rPr lang="en-US" sz="2400" i="0" dirty="0"/>
              <a:t>Paul said love is the goal of Christian instruction (1 Tim 1:5). </a:t>
            </a:r>
          </a:p>
          <a:p>
            <a:r>
              <a:rPr lang="en-US" sz="2400" i="0" dirty="0"/>
              <a:t>It is the most excellent way (1 Cor 12:31–13:13), the virtue that sums up all other virtues (Col 3:14). </a:t>
            </a:r>
          </a:p>
          <a:p>
            <a:r>
              <a:rPr lang="en-US" sz="2400" i="0" dirty="0"/>
              <a:t>Anyone who loves will possess the other qualities Peter mentioned. The false teachers are lacking in faith and love.</a:t>
            </a:r>
          </a:p>
          <a:p>
            <a:endParaRPr lang="en-US" sz="2400" dirty="0"/>
          </a:p>
          <a:p>
            <a:r>
              <a:rPr lang="en-US" sz="2400" dirty="0"/>
              <a:t>Peter is not teaching that we must master one before moving to the next – we grow in all of them at the same time.</a:t>
            </a:r>
          </a:p>
          <a:p>
            <a:r>
              <a:rPr lang="en-US" sz="2400" dirty="0"/>
              <a:t>Peter is not teaching that we leave the previous step behind as we progress </a:t>
            </a:r>
            <a:r>
              <a:rPr lang="en-US" sz="2400" dirty="0" err="1"/>
              <a:t>throught</a:t>
            </a:r>
            <a:r>
              <a:rPr lang="en-US" sz="2400" dirty="0"/>
              <a:t> the list – it is additive.</a:t>
            </a:r>
          </a:p>
        </p:txBody>
      </p:sp>
      <p:sp>
        <p:nvSpPr>
          <p:cNvPr id="4" name="Slide Number Placeholder 3"/>
          <p:cNvSpPr>
            <a:spLocks noGrp="1"/>
          </p:cNvSpPr>
          <p:nvPr>
            <p:ph type="sldNum" sz="quarter" idx="5"/>
          </p:nvPr>
        </p:nvSpPr>
        <p:spPr/>
        <p:txBody>
          <a:bodyPr/>
          <a:lstStyle/>
          <a:p>
            <a:fld id="{3DF1C5CE-222C-4659-9A99-B99FC42AF6EC}" type="slidenum">
              <a:rPr lang="en-US" smtClean="0"/>
              <a:t>17</a:t>
            </a:fld>
            <a:endParaRPr lang="en-US"/>
          </a:p>
        </p:txBody>
      </p:sp>
    </p:spTree>
    <p:extLst>
      <p:ext uri="{BB962C8B-B14F-4D97-AF65-F5344CB8AC3E}">
        <p14:creationId xmlns:p14="http://schemas.microsoft.com/office/powerpoint/2010/main" val="4250116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ctr" rtl="0"/>
            <a:r>
              <a:rPr lang="en-US" sz="2400" b="1" dirty="0"/>
              <a:t>Marks on the Wall</a:t>
            </a:r>
          </a:p>
          <a:p>
            <a:pPr algn="l" rtl="0"/>
            <a:r>
              <a:rPr lang="en-US" sz="2400" dirty="0"/>
              <a:t>Doubtless everyone remembers the times in childhood when he would back up to a wall so his mother might make a mark showing how tall he had grown. What a delight to find that the present mark was higher than previous ones!</a:t>
            </a:r>
          </a:p>
          <a:p>
            <a:pPr algn="l" rtl="0"/>
            <a:endParaRPr lang="en-US" sz="2400" dirty="0"/>
          </a:p>
          <a:p>
            <a:pPr algn="l" rtl="0"/>
            <a:r>
              <a:rPr lang="en-US" sz="2400" dirty="0"/>
              <a:t>This practice would be good for every Christian. He should measure his growth in grace and knowledge of Christ. This cannot be done by mere marks on the wall. But as one studies the character of Christ, he can examine his own life to see if he is growing more Christlike.</a:t>
            </a:r>
          </a:p>
          <a:p>
            <a:endParaRPr lang="en-US" dirty="0"/>
          </a:p>
        </p:txBody>
      </p:sp>
      <p:sp>
        <p:nvSpPr>
          <p:cNvPr id="4" name="Slide Number Placeholder 3"/>
          <p:cNvSpPr>
            <a:spLocks noGrp="1"/>
          </p:cNvSpPr>
          <p:nvPr>
            <p:ph type="sldNum" sz="quarter" idx="5"/>
          </p:nvPr>
        </p:nvSpPr>
        <p:spPr/>
        <p:txBody>
          <a:bodyPr/>
          <a:lstStyle/>
          <a:p>
            <a:fld id="{3DF1C5CE-222C-4659-9A99-B99FC42AF6EC}" type="slidenum">
              <a:rPr lang="en-US" smtClean="0"/>
              <a:t>18</a:t>
            </a:fld>
            <a:endParaRPr lang="en-US"/>
          </a:p>
        </p:txBody>
      </p:sp>
    </p:spTree>
    <p:extLst>
      <p:ext uri="{BB962C8B-B14F-4D97-AF65-F5344CB8AC3E}">
        <p14:creationId xmlns:p14="http://schemas.microsoft.com/office/powerpoint/2010/main" val="806908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i="0" dirty="0">
                <a:latin typeface="+mn-lt"/>
              </a:rPr>
              <a:t>Take a Spiritual Inventory</a:t>
            </a:r>
          </a:p>
          <a:p>
            <a:endParaRPr lang="en-US" b="0" i="0" dirty="0">
              <a:latin typeface="+mn-lt"/>
            </a:endParaRPr>
          </a:p>
          <a:p>
            <a:pPr marL="0" marR="0" algn="l">
              <a:lnSpc>
                <a:spcPct val="115000"/>
              </a:lnSpc>
              <a:spcBef>
                <a:spcPts val="0"/>
              </a:spcBef>
              <a:spcAft>
                <a:spcPts val="0"/>
              </a:spcAft>
            </a:pPr>
            <a:r>
              <a:rPr lang="en-US" sz="2400" b="0" i="0" dirty="0">
                <a:latin typeface="+mn-lt"/>
                <a:ea typeface="Times New Roman"/>
                <a:cs typeface="Times New Roman"/>
              </a:rPr>
              <a:t>Sunday</a:t>
            </a:r>
          </a:p>
          <a:p>
            <a:pPr marL="0" marR="0" algn="l">
              <a:lnSpc>
                <a:spcPct val="115000"/>
              </a:lnSpc>
              <a:spcBef>
                <a:spcPts val="0"/>
              </a:spcBef>
              <a:spcAft>
                <a:spcPts val="0"/>
              </a:spcAft>
            </a:pPr>
            <a:r>
              <a:rPr lang="en-US" sz="2400" b="0" i="0" dirty="0">
                <a:latin typeface="+mn-lt"/>
                <a:ea typeface="Times New Roman"/>
                <a:cs typeface="Times New Roman"/>
              </a:rPr>
              <a:t>I got</a:t>
            </a:r>
            <a:r>
              <a:rPr lang="en-US" sz="2400" b="0" i="0" baseline="0" dirty="0">
                <a:latin typeface="+mn-lt"/>
                <a:ea typeface="Times New Roman"/>
                <a:cs typeface="Times New Roman"/>
              </a:rPr>
              <a:t> angry with my son. I used language that no Christian should use. After I realized what I had said, I apologized to him and asked him to pray with me for forgiveness.</a:t>
            </a:r>
            <a:endParaRPr lang="en-US" sz="2400" b="0" i="0" dirty="0">
              <a:latin typeface="+mn-lt"/>
              <a:ea typeface="Times New Roman"/>
              <a:cs typeface="Times New Roman"/>
            </a:endParaRPr>
          </a:p>
          <a:p>
            <a:endParaRPr lang="en-US" b="0" i="0" dirty="0">
              <a:latin typeface="+mn-lt"/>
            </a:endParaRPr>
          </a:p>
          <a:p>
            <a:pPr marL="0" marR="0" algn="l">
              <a:lnSpc>
                <a:spcPct val="115000"/>
              </a:lnSpc>
              <a:spcBef>
                <a:spcPts val="0"/>
              </a:spcBef>
              <a:spcAft>
                <a:spcPts val="0"/>
              </a:spcAft>
            </a:pPr>
            <a:r>
              <a:rPr lang="en-US" sz="2400" b="0" i="0" dirty="0">
                <a:latin typeface="+mn-lt"/>
                <a:ea typeface="Times New Roman"/>
                <a:cs typeface="Times New Roman"/>
              </a:rPr>
              <a:t>Monday</a:t>
            </a:r>
          </a:p>
          <a:p>
            <a:pPr marL="0" marR="0" algn="l">
              <a:lnSpc>
                <a:spcPct val="115000"/>
              </a:lnSpc>
              <a:spcBef>
                <a:spcPts val="0"/>
              </a:spcBef>
              <a:spcAft>
                <a:spcPts val="0"/>
              </a:spcAft>
            </a:pPr>
            <a:r>
              <a:rPr lang="en-US" sz="2400" b="0" i="0" dirty="0">
                <a:latin typeface="+mn-lt"/>
                <a:ea typeface="Times New Roman"/>
                <a:cs typeface="Times New Roman"/>
              </a:rPr>
              <a:t>I</a:t>
            </a:r>
            <a:r>
              <a:rPr lang="en-US" sz="2400" b="0" i="0" baseline="0" dirty="0">
                <a:latin typeface="+mn-lt"/>
                <a:ea typeface="Times New Roman"/>
                <a:cs typeface="Times New Roman"/>
              </a:rPr>
              <a:t> did not control my anger in a staff meeting today. I am so ashamed of how I behaved. I need God’s help to control my anger.</a:t>
            </a:r>
          </a:p>
          <a:p>
            <a:pPr marL="0" marR="0" algn="l">
              <a:lnSpc>
                <a:spcPct val="115000"/>
              </a:lnSpc>
              <a:spcBef>
                <a:spcPts val="0"/>
              </a:spcBef>
              <a:spcAft>
                <a:spcPts val="0"/>
              </a:spcAft>
            </a:pPr>
            <a:endParaRPr lang="en-US" sz="2400" b="0" i="0" baseline="0" dirty="0">
              <a:latin typeface="+mn-lt"/>
              <a:cs typeface="Times New Roman"/>
            </a:endParaRPr>
          </a:p>
          <a:p>
            <a:pPr marL="0" marR="0" algn="l">
              <a:lnSpc>
                <a:spcPct val="115000"/>
              </a:lnSpc>
              <a:spcBef>
                <a:spcPts val="0"/>
              </a:spcBef>
              <a:spcAft>
                <a:spcPts val="0"/>
              </a:spcAft>
            </a:pPr>
            <a:r>
              <a:rPr lang="en-US" sz="2400" b="0" i="0" dirty="0">
                <a:latin typeface="+mn-lt"/>
                <a:ea typeface="Times New Roman"/>
                <a:cs typeface="Times New Roman"/>
              </a:rPr>
              <a:t>Tuesday</a:t>
            </a:r>
          </a:p>
          <a:p>
            <a:pPr marL="0" marR="0" algn="l">
              <a:lnSpc>
                <a:spcPct val="115000"/>
              </a:lnSpc>
              <a:spcBef>
                <a:spcPts val="0"/>
              </a:spcBef>
              <a:spcAft>
                <a:spcPts val="0"/>
              </a:spcAft>
            </a:pPr>
            <a:r>
              <a:rPr lang="en-US" sz="2400" b="0" i="0" dirty="0">
                <a:latin typeface="+mn-lt"/>
                <a:ea typeface="Times New Roman"/>
                <a:cs typeface="Times New Roman"/>
              </a:rPr>
              <a:t>Today we had a great time around the dinner</a:t>
            </a:r>
            <a:r>
              <a:rPr lang="en-US" sz="2400" b="0" i="0" baseline="0" dirty="0">
                <a:latin typeface="+mn-lt"/>
                <a:ea typeface="Times New Roman"/>
                <a:cs typeface="Times New Roman"/>
              </a:rPr>
              <a:t> table. All the kids were there and we talked about today’s events. It was worth rescheduling my last meeting of the day so that I could be home on time.</a:t>
            </a:r>
            <a:endParaRPr lang="en-US" sz="2400" b="0" i="0" dirty="0">
              <a:latin typeface="+mn-lt"/>
              <a:ea typeface="Times New Roman"/>
              <a:cs typeface="Times New Roman"/>
            </a:endParaRPr>
          </a:p>
          <a:p>
            <a:pPr marL="0" marR="0" algn="l">
              <a:lnSpc>
                <a:spcPct val="115000"/>
              </a:lnSpc>
              <a:spcBef>
                <a:spcPts val="0"/>
              </a:spcBef>
              <a:spcAft>
                <a:spcPts val="0"/>
              </a:spcAft>
            </a:pPr>
            <a:endParaRPr lang="en-US" b="0" i="0" dirty="0">
              <a:latin typeface="+mn-lt"/>
            </a:endParaRPr>
          </a:p>
          <a:p>
            <a:pPr marL="0" marR="0" algn="l">
              <a:lnSpc>
                <a:spcPct val="115000"/>
              </a:lnSpc>
              <a:spcBef>
                <a:spcPts val="0"/>
              </a:spcBef>
              <a:spcAft>
                <a:spcPts val="0"/>
              </a:spcAft>
            </a:pPr>
            <a:r>
              <a:rPr lang="en-US" sz="2400" b="0" i="0" dirty="0">
                <a:latin typeface="+mn-lt"/>
                <a:ea typeface="Times New Roman"/>
                <a:cs typeface="Times New Roman"/>
              </a:rPr>
              <a:t>Wednesday</a:t>
            </a:r>
          </a:p>
          <a:p>
            <a:pPr marL="0" marR="0" algn="l">
              <a:lnSpc>
                <a:spcPct val="115000"/>
              </a:lnSpc>
              <a:spcBef>
                <a:spcPts val="0"/>
              </a:spcBef>
              <a:spcAft>
                <a:spcPts val="0"/>
              </a:spcAft>
            </a:pPr>
            <a:r>
              <a:rPr lang="en-US" sz="2400" b="0" i="0" dirty="0">
                <a:latin typeface="+mn-lt"/>
                <a:ea typeface="Times New Roman"/>
                <a:cs typeface="Times New Roman"/>
              </a:rPr>
              <a:t>It was our 25</a:t>
            </a:r>
            <a:r>
              <a:rPr lang="en-US" sz="2400" b="0" i="0" baseline="30000" dirty="0">
                <a:latin typeface="+mn-lt"/>
                <a:ea typeface="Times New Roman"/>
                <a:cs typeface="Times New Roman"/>
              </a:rPr>
              <a:t>th</a:t>
            </a:r>
            <a:r>
              <a:rPr lang="en-US" sz="2400" b="0" i="0" baseline="0" dirty="0">
                <a:latin typeface="+mn-lt"/>
                <a:ea typeface="Times New Roman"/>
                <a:cs typeface="Times New Roman"/>
              </a:rPr>
              <a:t> anniversary today. I told my wife that she was the best thing God every gave me. She said that Jesus was the best thing God ever gave me but she didn’t mind being the second best gift.</a:t>
            </a:r>
            <a:endParaRPr lang="en-US" b="0" i="0" dirty="0">
              <a:latin typeface="+mn-lt"/>
            </a:endParaRPr>
          </a:p>
          <a:p>
            <a:pPr marL="0" marR="0" algn="l">
              <a:lnSpc>
                <a:spcPct val="115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3DF1C5CE-222C-4659-9A99-B99FC42AF6EC}" type="slidenum">
              <a:rPr lang="en-US" smtClean="0"/>
              <a:t>19</a:t>
            </a:fld>
            <a:endParaRPr lang="en-US"/>
          </a:p>
        </p:txBody>
      </p:sp>
    </p:spTree>
    <p:extLst>
      <p:ext uri="{BB962C8B-B14F-4D97-AF65-F5344CB8AC3E}">
        <p14:creationId xmlns:p14="http://schemas.microsoft.com/office/powerpoint/2010/main" val="3413890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Develop a Spiritual Action Plan</a:t>
            </a:r>
          </a:p>
          <a:p>
            <a:r>
              <a:rPr lang="en-US" dirty="0"/>
              <a:t>List Behaviors to Avoid</a:t>
            </a:r>
          </a:p>
          <a:p>
            <a:r>
              <a:rPr lang="en-US" dirty="0"/>
              <a:t>	Profanity</a:t>
            </a:r>
          </a:p>
          <a:p>
            <a:r>
              <a:rPr lang="en-US" dirty="0"/>
              <a:t>	Anger</a:t>
            </a:r>
          </a:p>
          <a:p>
            <a:r>
              <a:rPr lang="en-US" dirty="0"/>
              <a:t>	Giving into peer pressure</a:t>
            </a:r>
          </a:p>
          <a:p>
            <a:r>
              <a:rPr lang="en-US" dirty="0"/>
              <a:t>List Behaviors to Practice</a:t>
            </a:r>
          </a:p>
          <a:p>
            <a:r>
              <a:rPr lang="en-US" dirty="0"/>
              <a:t>	Pray</a:t>
            </a:r>
          </a:p>
          <a:p>
            <a:r>
              <a:rPr lang="en-US" dirty="0"/>
              <a:t>	Study Bible</a:t>
            </a:r>
          </a:p>
          <a:p>
            <a:r>
              <a:rPr lang="en-US" dirty="0"/>
              <a:t>	Praise Children</a:t>
            </a:r>
          </a:p>
          <a:p>
            <a:r>
              <a:rPr lang="en-US" dirty="0"/>
              <a:t>	As someone to attend church</a:t>
            </a:r>
          </a:p>
        </p:txBody>
      </p:sp>
      <p:sp>
        <p:nvSpPr>
          <p:cNvPr id="4" name="Slide Number Placeholder 3"/>
          <p:cNvSpPr>
            <a:spLocks noGrp="1"/>
          </p:cNvSpPr>
          <p:nvPr>
            <p:ph type="sldNum" sz="quarter" idx="5"/>
          </p:nvPr>
        </p:nvSpPr>
        <p:spPr/>
        <p:txBody>
          <a:bodyPr/>
          <a:lstStyle/>
          <a:p>
            <a:fld id="{3DF1C5CE-222C-4659-9A99-B99FC42AF6EC}" type="slidenum">
              <a:rPr lang="en-US" smtClean="0"/>
              <a:t>20</a:t>
            </a:fld>
            <a:endParaRPr lang="en-US"/>
          </a:p>
        </p:txBody>
      </p:sp>
    </p:spTree>
    <p:extLst>
      <p:ext uri="{BB962C8B-B14F-4D97-AF65-F5344CB8AC3E}">
        <p14:creationId xmlns:p14="http://schemas.microsoft.com/office/powerpoint/2010/main" val="2950099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How can we protect ourselves from false teachers?
https://www.polleverywhere.com/free_text_polls/Xa0ms3eFiKxfItkO5RNVa</a:t>
            </a:r>
          </a:p>
        </p:txBody>
      </p:sp>
      <p:sp>
        <p:nvSpPr>
          <p:cNvPr id="4" name="Slide Number Placeholder 3"/>
          <p:cNvSpPr>
            <a:spLocks noGrp="1"/>
          </p:cNvSpPr>
          <p:nvPr>
            <p:ph type="sldNum" sz="quarter" idx="5"/>
          </p:nvPr>
        </p:nvSpPr>
        <p:spPr/>
        <p:txBody>
          <a:bodyPr/>
          <a:lstStyle/>
          <a:p>
            <a:fld id="{3DF1C5CE-222C-4659-9A99-B99FC42AF6EC}" type="slidenum">
              <a:rPr lang="en-US" smtClean="0"/>
              <a:t>3</a:t>
            </a:fld>
            <a:endParaRPr lang="en-US"/>
          </a:p>
        </p:txBody>
      </p:sp>
      <p:sp>
        <p:nvSpPr>
          <p:cNvPr id="5" name="TextBox 4">
            <a:extLst>
              <a:ext uri="{FF2B5EF4-FFF2-40B4-BE49-F238E27FC236}">
                <a16:creationId xmlns:a16="http://schemas.microsoft.com/office/drawing/2014/main" id="{52924769-CE32-4179-80E4-70B0281EC362}"/>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37501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Avoid False Teaching by Understanding Salvation</a:t>
            </a:r>
          </a:p>
          <a:p>
            <a:r>
              <a:rPr lang="en-US" dirty="0"/>
              <a:t>It Results in Abundant Reward -- 2 Peter 1:8–11</a:t>
            </a:r>
          </a:p>
          <a:p>
            <a:r>
              <a:rPr lang="en-US" dirty="0"/>
              <a:t>“For if these qualities are yours and are increasing, they keep you from being ineffective or unfruitful in the knowledge of our Lord Jesus Christ. </a:t>
            </a:r>
            <a:r>
              <a:rPr lang="en-US" baseline="30000" dirty="0"/>
              <a:t>9</a:t>
            </a:r>
            <a:r>
              <a:rPr lang="en-US" dirty="0"/>
              <a:t> For whoever lacks these qualities is so nearsighted that he is blind, having forgotten that he was cleansed from his former sins. </a:t>
            </a:r>
            <a:r>
              <a:rPr lang="en-US" baseline="30000" dirty="0"/>
              <a:t>10</a:t>
            </a:r>
            <a:r>
              <a:rPr lang="en-US" dirty="0"/>
              <a:t> Therefore, brothers, be all the more diligent to confirm your calling and election, for if you practice these qualities you will never fall. </a:t>
            </a:r>
            <a:r>
              <a:rPr lang="en-US" baseline="30000" dirty="0"/>
              <a:t>11</a:t>
            </a:r>
            <a:r>
              <a:rPr lang="en-US" dirty="0"/>
              <a:t> For in this way </a:t>
            </a:r>
            <a:r>
              <a:rPr lang="en-US" b="1" dirty="0"/>
              <a:t>there will be richly provided for you an entrance into the eternal kingdom of our Lord and Savior Jesus Christ</a:t>
            </a:r>
            <a:r>
              <a:rPr lang="en-US" dirty="0"/>
              <a:t>.”</a:t>
            </a:r>
          </a:p>
          <a:p>
            <a:endParaRPr lang="en-US" dirty="0"/>
          </a:p>
        </p:txBody>
      </p:sp>
      <p:sp>
        <p:nvSpPr>
          <p:cNvPr id="4" name="Slide Number Placeholder 3"/>
          <p:cNvSpPr>
            <a:spLocks noGrp="1"/>
          </p:cNvSpPr>
          <p:nvPr>
            <p:ph type="sldNum" sz="quarter" idx="5"/>
          </p:nvPr>
        </p:nvSpPr>
        <p:spPr/>
        <p:txBody>
          <a:bodyPr/>
          <a:lstStyle/>
          <a:p>
            <a:fld id="{3DF1C5CE-222C-4659-9A99-B99FC42AF6EC}" type="slidenum">
              <a:rPr lang="en-US" smtClean="0"/>
              <a:t>21</a:t>
            </a:fld>
            <a:endParaRPr lang="en-US"/>
          </a:p>
        </p:txBody>
      </p:sp>
    </p:spTree>
    <p:extLst>
      <p:ext uri="{BB962C8B-B14F-4D97-AF65-F5344CB8AC3E}">
        <p14:creationId xmlns:p14="http://schemas.microsoft.com/office/powerpoint/2010/main" val="112716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Change and The Christian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Without these qualities we can be, “ineffective or unfruitful in the knowledge of our Lord Jesus Christ.”</a:t>
            </a:r>
          </a:p>
          <a:p>
            <a:pPr lvl="0" rtl="0"/>
            <a:r>
              <a:rPr lang="en-US" dirty="0"/>
              <a:t>We can know the Lord in some sense, but our lives fail to produce the expected fruit that a life of faith should produce.</a:t>
            </a:r>
          </a:p>
          <a:p>
            <a:pPr lvl="0" rtl="0"/>
            <a:r>
              <a:rPr lang="en-US" dirty="0"/>
              <a:t>Our lives are not characterized by peaceful loving relationships, a wholesome relationship with the material things of this world, or a comforting relationship with God.</a:t>
            </a:r>
          </a:p>
          <a:p>
            <a:pPr lvl="0" rtl="0"/>
            <a:r>
              <a:rPr lang="en-US" dirty="0"/>
              <a:t>Instead our lives are characterized by broken relationships, struggles with material things, and an impersonal walk with God.</a:t>
            </a:r>
          </a:p>
          <a:p>
            <a:endParaRPr lang="en-US" dirty="0"/>
          </a:p>
        </p:txBody>
      </p:sp>
      <p:sp>
        <p:nvSpPr>
          <p:cNvPr id="4" name="Slide Number Placeholder 3"/>
          <p:cNvSpPr>
            <a:spLocks noGrp="1"/>
          </p:cNvSpPr>
          <p:nvPr>
            <p:ph type="sldNum" sz="quarter" idx="5"/>
          </p:nvPr>
        </p:nvSpPr>
        <p:spPr/>
        <p:txBody>
          <a:bodyPr/>
          <a:lstStyle/>
          <a:p>
            <a:fld id="{3DF1C5CE-222C-4659-9A99-B99FC42AF6EC}" type="slidenum">
              <a:rPr lang="en-US" smtClean="0"/>
              <a:t>22</a:t>
            </a:fld>
            <a:endParaRPr lang="en-US"/>
          </a:p>
        </p:txBody>
      </p:sp>
    </p:spTree>
    <p:extLst>
      <p:ext uri="{BB962C8B-B14F-4D97-AF65-F5344CB8AC3E}">
        <p14:creationId xmlns:p14="http://schemas.microsoft.com/office/powerpoint/2010/main" val="2126151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Avoid False Teaching by Understanding the Scriptures</a:t>
            </a:r>
          </a:p>
          <a:p>
            <a:r>
              <a:rPr lang="en-US" dirty="0"/>
              <a:t>They Are Confirmed by Apostolic Witness -- 2 Peter 1:12–18</a:t>
            </a:r>
          </a:p>
          <a:p>
            <a:r>
              <a:rPr lang="en-US" dirty="0"/>
              <a:t>“Therefore I intend always to remind you of these qualities, though you know them and are established in the truth that you have. </a:t>
            </a:r>
            <a:r>
              <a:rPr lang="en-US" baseline="30000" dirty="0"/>
              <a:t>13</a:t>
            </a:r>
            <a:r>
              <a:rPr lang="en-US" dirty="0"/>
              <a:t> I think it right, as long as I am in this body, to stir you up by way of reminder, </a:t>
            </a:r>
            <a:r>
              <a:rPr lang="en-US" baseline="30000" dirty="0"/>
              <a:t>14</a:t>
            </a:r>
            <a:r>
              <a:rPr lang="en-US" dirty="0"/>
              <a:t> since I know that the putting off of my body will be soon, as our Lord Jesus Christ made clear to me. </a:t>
            </a:r>
            <a:r>
              <a:rPr lang="en-US" baseline="30000" dirty="0"/>
              <a:t>15</a:t>
            </a:r>
            <a:r>
              <a:rPr lang="en-US" dirty="0"/>
              <a:t> And I will make every effort so that after my departure you may be able at any time to recall these things. </a:t>
            </a:r>
            <a:r>
              <a:rPr lang="en-US" baseline="30000" dirty="0"/>
              <a:t>16</a:t>
            </a:r>
            <a:r>
              <a:rPr lang="en-US" dirty="0"/>
              <a:t> For we did not follow cleverly devised myths when we made known to you the power and coming of our Lord Jesus Christ, but </a:t>
            </a:r>
            <a:r>
              <a:rPr lang="en-US" b="1" dirty="0"/>
              <a:t>we were eyewitnesses of his majesty</a:t>
            </a:r>
            <a:r>
              <a:rPr lang="en-US" dirty="0"/>
              <a:t>. </a:t>
            </a:r>
            <a:r>
              <a:rPr lang="en-US" baseline="30000" dirty="0"/>
              <a:t>17</a:t>
            </a:r>
            <a:r>
              <a:rPr lang="en-US" dirty="0"/>
              <a:t> For when he received honor and glory from God the Father, and the voice was borne to him by the Majestic Glory, “This is my beloved Son, with whom I am well pleased,” </a:t>
            </a:r>
            <a:r>
              <a:rPr lang="en-US" baseline="30000" dirty="0"/>
              <a:t>18</a:t>
            </a:r>
            <a:r>
              <a:rPr lang="en-US" dirty="0"/>
              <a:t> we ourselves heard this very voice borne from heaven, for we were with him on the holy mountain.”</a:t>
            </a:r>
          </a:p>
          <a:p>
            <a:endParaRPr lang="en-US" dirty="0"/>
          </a:p>
        </p:txBody>
      </p:sp>
      <p:sp>
        <p:nvSpPr>
          <p:cNvPr id="4" name="Slide Number Placeholder 3"/>
          <p:cNvSpPr>
            <a:spLocks noGrp="1"/>
          </p:cNvSpPr>
          <p:nvPr>
            <p:ph type="sldNum" sz="quarter" idx="5"/>
          </p:nvPr>
        </p:nvSpPr>
        <p:spPr/>
        <p:txBody>
          <a:bodyPr/>
          <a:lstStyle/>
          <a:p>
            <a:fld id="{3DF1C5CE-222C-4659-9A99-B99FC42AF6EC}" type="slidenum">
              <a:rPr lang="en-US" smtClean="0"/>
              <a:t>23</a:t>
            </a:fld>
            <a:endParaRPr lang="en-US"/>
          </a:p>
        </p:txBody>
      </p:sp>
    </p:spTree>
    <p:extLst>
      <p:ext uri="{BB962C8B-B14F-4D97-AF65-F5344CB8AC3E}">
        <p14:creationId xmlns:p14="http://schemas.microsoft.com/office/powerpoint/2010/main" val="601805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Reminding</a:t>
            </a:r>
          </a:p>
          <a:p>
            <a:r>
              <a:rPr lang="en-US" dirty="0"/>
              <a:t>2 Peter 1:12–15</a:t>
            </a:r>
          </a:p>
          <a:p>
            <a:pPr algn="l"/>
            <a:r>
              <a:rPr lang="en-US" baseline="30000" dirty="0"/>
              <a:t>12</a:t>
            </a:r>
            <a:r>
              <a:rPr lang="en-US" dirty="0"/>
              <a:t> Therefore I intend always to remind you of these qualities, though you know them and are established in the truth that you have. </a:t>
            </a:r>
            <a:r>
              <a:rPr lang="en-US" baseline="30000" dirty="0"/>
              <a:t>13</a:t>
            </a:r>
            <a:r>
              <a:rPr lang="en-US" dirty="0"/>
              <a:t> I think it right, as long as I am in this body, to stir you up by way of reminder, </a:t>
            </a:r>
            <a:r>
              <a:rPr lang="en-US" baseline="30000" dirty="0"/>
              <a:t>14</a:t>
            </a:r>
            <a:r>
              <a:rPr lang="en-US" dirty="0"/>
              <a:t> since I know that the putting off of my body will be soon, as our Lord Jesus Christ made clear to me. </a:t>
            </a:r>
            <a:r>
              <a:rPr lang="en-US" baseline="30000" dirty="0"/>
              <a:t>15</a:t>
            </a:r>
            <a:r>
              <a:rPr lang="en-US" dirty="0"/>
              <a:t> And I will make every effort so that after my departure you may be able at any time to recall these things.</a:t>
            </a:r>
          </a:p>
          <a:p>
            <a:pPr algn="l"/>
            <a:endParaRPr lang="en-US" dirty="0"/>
          </a:p>
          <a:p>
            <a:pPr algn="l"/>
            <a:r>
              <a:rPr lang="en-US" dirty="0"/>
              <a:t>Peter intends to always remind is readers of these qualities:</a:t>
            </a:r>
          </a:p>
          <a:p>
            <a:r>
              <a:rPr lang="en-US" dirty="0"/>
              <a:t>Faith (trust)</a:t>
            </a:r>
          </a:p>
          <a:p>
            <a:r>
              <a:rPr lang="en-US" dirty="0"/>
              <a:t>Virtue (Goodness, excellence)</a:t>
            </a:r>
          </a:p>
          <a:p>
            <a:r>
              <a:rPr lang="en-US" dirty="0"/>
              <a:t>Knowledge (Insight, understanding)</a:t>
            </a:r>
          </a:p>
          <a:p>
            <a:r>
              <a:rPr lang="en-US" dirty="0"/>
              <a:t>Self-Control (Master over desire and passions)</a:t>
            </a:r>
          </a:p>
          <a:p>
            <a:r>
              <a:rPr lang="en-US" dirty="0"/>
              <a:t>Steadfastness (Constancy, endurance)</a:t>
            </a:r>
          </a:p>
          <a:p>
            <a:r>
              <a:rPr lang="en-US" dirty="0"/>
              <a:t>Godliness (A godly life, piety)</a:t>
            </a:r>
          </a:p>
          <a:p>
            <a:r>
              <a:rPr lang="en-US" dirty="0"/>
              <a:t>Brother Affection (from Philadelphia – the love of the brothers, brotherly love)</a:t>
            </a:r>
          </a:p>
          <a:p>
            <a:r>
              <a:rPr lang="en-US" dirty="0"/>
              <a:t>Love (</a:t>
            </a:r>
            <a:r>
              <a:rPr lang="en-US" dirty="0" err="1"/>
              <a:t>agapa</a:t>
            </a:r>
            <a:r>
              <a:rPr lang="en-US" dirty="0"/>
              <a:t>: goodwill)</a:t>
            </a:r>
          </a:p>
          <a:p>
            <a:pPr algn="l"/>
            <a:endParaRPr lang="en-US" dirty="0"/>
          </a:p>
          <a:p>
            <a:pPr algn="l"/>
            <a:r>
              <a:rPr lang="en-US" sz="2400" dirty="0"/>
              <a:t>--- even though they know them</a:t>
            </a:r>
          </a:p>
          <a:p>
            <a:pPr algn="l"/>
            <a:endParaRPr lang="en-US" sz="2400" dirty="0"/>
          </a:p>
          <a:p>
            <a:pPr algn="l"/>
            <a:r>
              <a:rPr lang="en-US" sz="2400" dirty="0"/>
              <a:t>As long as Peter is alive, it is the right thing for him to stir you up by way of reminder.</a:t>
            </a:r>
          </a:p>
          <a:p>
            <a:r>
              <a:rPr lang="en-US" sz="2400" dirty="0"/>
              <a:t>“Stir” means: to wake up, awaken, arouse (from sleep).</a:t>
            </a:r>
          </a:p>
          <a:p>
            <a:pPr lvl="1" algn="l"/>
            <a:endParaRPr lang="en-US" sz="2400" dirty="0"/>
          </a:p>
          <a:p>
            <a:pPr algn="l"/>
            <a:r>
              <a:rPr lang="en-US" sz="2400" dirty="0"/>
              <a:t>He will make every effort so that after his death, you may be able at any time to recall these things.</a:t>
            </a:r>
          </a:p>
          <a:p>
            <a:endParaRPr lang="en-US" dirty="0"/>
          </a:p>
        </p:txBody>
      </p:sp>
      <p:sp>
        <p:nvSpPr>
          <p:cNvPr id="4" name="Slide Number Placeholder 3"/>
          <p:cNvSpPr>
            <a:spLocks noGrp="1"/>
          </p:cNvSpPr>
          <p:nvPr>
            <p:ph type="sldNum" sz="quarter" idx="5"/>
          </p:nvPr>
        </p:nvSpPr>
        <p:spPr/>
        <p:txBody>
          <a:bodyPr/>
          <a:lstStyle/>
          <a:p>
            <a:fld id="{3DF1C5CE-222C-4659-9A99-B99FC42AF6EC}" type="slidenum">
              <a:rPr lang="en-US" smtClean="0"/>
              <a:t>24</a:t>
            </a:fld>
            <a:endParaRPr lang="en-US"/>
          </a:p>
        </p:txBody>
      </p:sp>
    </p:spTree>
    <p:extLst>
      <p:ext uri="{BB962C8B-B14F-4D97-AF65-F5344CB8AC3E}">
        <p14:creationId xmlns:p14="http://schemas.microsoft.com/office/powerpoint/2010/main" val="705875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Themes to be reminded About</a:t>
            </a:r>
          </a:p>
          <a:p>
            <a:endParaRPr lang="en-US" dirty="0"/>
          </a:p>
          <a:p>
            <a:r>
              <a:rPr lang="en-US" dirty="0"/>
              <a:t>The importance of being reminded of God’s words and deeds</a:t>
            </a:r>
          </a:p>
          <a:p>
            <a:pPr lvl="1"/>
            <a:r>
              <a:rPr lang="en-US" dirty="0"/>
              <a:t>1 Corinthians 15:1; “1 Now I would remind you, brothers, of the gospel I preached to you, which you received, in which you stand,”</a:t>
            </a:r>
          </a:p>
          <a:p>
            <a:pPr lvl="1"/>
            <a:r>
              <a:rPr lang="en-US" dirty="0"/>
              <a:t>2 Peter 3:1–2; “This is now the second letter that I am writing to you, beloved. In both of them I am stirring up your sincere mind by way of reminder, </a:t>
            </a:r>
            <a:r>
              <a:rPr lang="en-US" baseline="30000" dirty="0"/>
              <a:t>2</a:t>
            </a:r>
            <a:r>
              <a:rPr lang="en-US" dirty="0"/>
              <a:t> that you should remember the predictions of the holy prophets and the commandment of the Lord and Savior through your apostles,”</a:t>
            </a:r>
          </a:p>
          <a:p>
            <a:r>
              <a:rPr lang="en-US" dirty="0"/>
              <a:t>Reminders of God’s intervention in history</a:t>
            </a:r>
          </a:p>
          <a:p>
            <a:pPr lvl="1"/>
            <a:r>
              <a:rPr lang="en-US" dirty="0"/>
              <a:t>Jude 5; “Now I want to remind you, although you once fully knew it, that Jesus, who saved a people out of the land of Egypt, afterward destroyed those who did not believe.”</a:t>
            </a:r>
          </a:p>
        </p:txBody>
      </p:sp>
      <p:sp>
        <p:nvSpPr>
          <p:cNvPr id="4" name="Slide Number Placeholder 3"/>
          <p:cNvSpPr>
            <a:spLocks noGrp="1"/>
          </p:cNvSpPr>
          <p:nvPr>
            <p:ph type="sldNum" sz="quarter" idx="5"/>
          </p:nvPr>
        </p:nvSpPr>
        <p:spPr/>
        <p:txBody>
          <a:bodyPr/>
          <a:lstStyle/>
          <a:p>
            <a:fld id="{3DF1C5CE-222C-4659-9A99-B99FC42AF6EC}" type="slidenum">
              <a:rPr lang="en-US" smtClean="0"/>
              <a:t>25</a:t>
            </a:fld>
            <a:endParaRPr lang="en-US"/>
          </a:p>
        </p:txBody>
      </p:sp>
    </p:spTree>
    <p:extLst>
      <p:ext uri="{BB962C8B-B14F-4D97-AF65-F5344CB8AC3E}">
        <p14:creationId xmlns:p14="http://schemas.microsoft.com/office/powerpoint/2010/main" val="4267883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Themes to be reminded About</a:t>
            </a:r>
          </a:p>
          <a:p>
            <a:r>
              <a:rPr lang="en-US" dirty="0"/>
              <a:t>Reminders to people to be faithful to God</a:t>
            </a:r>
          </a:p>
          <a:p>
            <a:pPr lvl="1"/>
            <a:r>
              <a:rPr lang="en-US" dirty="0"/>
              <a:t>Romans 11:22; “Note then the kindness and the severity of God: severity toward those who have fallen, but God’s kindness to you, provided you continue in his kindness. Otherwise you too will be cut off.”</a:t>
            </a:r>
          </a:p>
          <a:p>
            <a:r>
              <a:rPr lang="en-US" dirty="0"/>
              <a:t>Reminders to people of their potential and gifts from God</a:t>
            </a:r>
          </a:p>
          <a:p>
            <a:pPr lvl="1"/>
            <a:r>
              <a:rPr lang="en-US" dirty="0"/>
              <a:t>2 Timothy 1:6; “For this reason I remind you to fan into flame the gift of God, which is in you through the laying on of my hands,”</a:t>
            </a:r>
          </a:p>
          <a:p>
            <a:r>
              <a:rPr lang="en-US" dirty="0"/>
              <a:t>Reminders to God’s people on matters of faith and conduct</a:t>
            </a:r>
          </a:p>
          <a:p>
            <a:pPr lvl="1"/>
            <a:r>
              <a:rPr lang="en-US" dirty="0"/>
              <a:t>1 Corinthians 4:17; “That is why I sent you Timothy, my beloved and faithful child in the Lord, to remind you </a:t>
            </a:r>
          </a:p>
        </p:txBody>
      </p:sp>
      <p:sp>
        <p:nvSpPr>
          <p:cNvPr id="4" name="Slide Number Placeholder 3"/>
          <p:cNvSpPr>
            <a:spLocks noGrp="1"/>
          </p:cNvSpPr>
          <p:nvPr>
            <p:ph type="sldNum" sz="quarter" idx="5"/>
          </p:nvPr>
        </p:nvSpPr>
        <p:spPr/>
        <p:txBody>
          <a:bodyPr/>
          <a:lstStyle/>
          <a:p>
            <a:fld id="{3DF1C5CE-222C-4659-9A99-B99FC42AF6EC}" type="slidenum">
              <a:rPr lang="en-US" smtClean="0"/>
              <a:t>26</a:t>
            </a:fld>
            <a:endParaRPr lang="en-US"/>
          </a:p>
        </p:txBody>
      </p:sp>
    </p:spTree>
    <p:extLst>
      <p:ext uri="{BB962C8B-B14F-4D97-AF65-F5344CB8AC3E}">
        <p14:creationId xmlns:p14="http://schemas.microsoft.com/office/powerpoint/2010/main" val="192217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Peter was an Eyewitness</a:t>
            </a:r>
          </a:p>
          <a:p>
            <a:r>
              <a:rPr lang="en-US" dirty="0"/>
              <a:t>2 Peter 1:16–18; “For we did not follow cleverly devised myths when we made known to you the power and coming of our Lord Jesus Christ, but we were eyewitnesses of his majesty. </a:t>
            </a:r>
            <a:r>
              <a:rPr lang="en-US" baseline="30000" dirty="0"/>
              <a:t>17</a:t>
            </a:r>
            <a:r>
              <a:rPr lang="en-US" dirty="0"/>
              <a:t> For when he received honor and glory from God the Father, and the voice was borne to him by the Majestic Glory, “This is my beloved Son, with whom I am well pleased,” </a:t>
            </a:r>
            <a:r>
              <a:rPr lang="en-US" baseline="30000" dirty="0"/>
              <a:t>18</a:t>
            </a:r>
            <a:r>
              <a:rPr lang="en-US" dirty="0"/>
              <a:t> we ourselves heard this very voice borne from heaven, for we were with him on the holy mountain.”</a:t>
            </a:r>
          </a:p>
          <a:p>
            <a:r>
              <a:rPr lang="en-US" dirty="0"/>
              <a:t>False teachers followed cleverly  devised myths.</a:t>
            </a:r>
          </a:p>
          <a:p>
            <a:r>
              <a:rPr lang="en-US" dirty="0"/>
              <a:t>Peter and the Apostles were eyewitnesses</a:t>
            </a:r>
          </a:p>
          <a:p>
            <a:endParaRPr lang="en-US" sz="2400" b="0" i="0" dirty="0">
              <a:latin typeface="+mn-lt"/>
            </a:endParaRPr>
          </a:p>
          <a:p>
            <a:r>
              <a:rPr lang="en-US" sz="2400" b="0" i="0" dirty="0">
                <a:latin typeface="+mn-lt"/>
              </a:rPr>
              <a:t>Paul used the same word </a:t>
            </a:r>
            <a:r>
              <a:rPr lang="en-US" sz="2400" b="0" i="1" dirty="0" err="1">
                <a:latin typeface="+mn-lt"/>
              </a:rPr>
              <a:t>muthos</a:t>
            </a:r>
            <a:r>
              <a:rPr lang="en-US" sz="2400" b="0" i="1" dirty="0">
                <a:latin typeface="+mn-lt"/>
              </a:rPr>
              <a:t> (myth)</a:t>
            </a:r>
            <a:r>
              <a:rPr lang="en-US" sz="2400" b="0" i="0" dirty="0">
                <a:latin typeface="+mn-lt"/>
              </a:rPr>
              <a:t>, which always has a negative connotation in the New Testament, much as Peter did, to refer to the lies, fabrications, and deceptions of all false teachers.</a:t>
            </a:r>
          </a:p>
          <a:p>
            <a:pPr marL="0" marR="0">
              <a:lnSpc>
                <a:spcPct val="115000"/>
              </a:lnSpc>
              <a:spcBef>
                <a:spcPts val="0"/>
              </a:spcBef>
              <a:spcAft>
                <a:spcPts val="1000"/>
              </a:spcAft>
            </a:pPr>
            <a:r>
              <a:rPr lang="en-US" sz="2400" dirty="0">
                <a:effectLst/>
                <a:latin typeface="+mn-lt"/>
              </a:rPr>
              <a:t>1 Timothy 1:4; </a:t>
            </a:r>
            <a:r>
              <a:rPr lang="en-US" sz="2400" u="none" strike="noStrike" baseline="30000" dirty="0">
                <a:effectLst/>
                <a:latin typeface="+mn-lt"/>
              </a:rPr>
              <a:t>4</a:t>
            </a:r>
            <a:r>
              <a:rPr lang="en-US" sz="2400" u="none" strike="noStrike" dirty="0">
                <a:effectLst/>
                <a:latin typeface="+mn-lt"/>
              </a:rPr>
              <a:t> </a:t>
            </a:r>
            <a:r>
              <a:rPr lang="en-US" sz="2400" dirty="0">
                <a:effectLst/>
                <a:latin typeface="+mn-lt"/>
              </a:rPr>
              <a:t>nor to devote themselves to myths and endless genealogies, which promote speculations rather than the stewardship from God that is by faith. </a:t>
            </a:r>
          </a:p>
          <a:p>
            <a:pPr marL="0" marR="0">
              <a:lnSpc>
                <a:spcPct val="115000"/>
              </a:lnSpc>
              <a:spcBef>
                <a:spcPts val="0"/>
              </a:spcBef>
              <a:spcAft>
                <a:spcPts val="1000"/>
              </a:spcAft>
            </a:pPr>
            <a:r>
              <a:rPr lang="en-US" sz="2400" dirty="0">
                <a:effectLst/>
                <a:latin typeface="+mn-lt"/>
              </a:rPr>
              <a:t>1 Timothy 4:7; Have nothing to do with irreverent, silly myths. Rather train yourself for godliness; </a:t>
            </a:r>
          </a:p>
          <a:p>
            <a:pPr marL="0" marR="0">
              <a:lnSpc>
                <a:spcPct val="115000"/>
              </a:lnSpc>
              <a:spcBef>
                <a:spcPts val="0"/>
              </a:spcBef>
              <a:spcAft>
                <a:spcPts val="1000"/>
              </a:spcAft>
            </a:pPr>
            <a:r>
              <a:rPr lang="en-US" sz="2400" dirty="0">
                <a:effectLst/>
                <a:latin typeface="+mn-lt"/>
              </a:rPr>
              <a:t>2 Timothy 4:3–4; For the time is coming when people will not endure sound teaching, but having itching ears they will accumulate for themselves teachers to suit their own passions, </a:t>
            </a:r>
            <a:r>
              <a:rPr lang="en-US" sz="2400" u="none" strike="noStrike" baseline="30000" dirty="0">
                <a:effectLst/>
                <a:latin typeface="+mn-lt"/>
              </a:rPr>
              <a:t>4</a:t>
            </a:r>
            <a:r>
              <a:rPr lang="en-US" sz="2400" u="none" strike="noStrike" dirty="0">
                <a:effectLst/>
                <a:latin typeface="+mn-lt"/>
              </a:rPr>
              <a:t> </a:t>
            </a:r>
            <a:r>
              <a:rPr lang="en-US" sz="2400" dirty="0">
                <a:effectLst/>
                <a:latin typeface="+mn-lt"/>
              </a:rPr>
              <a:t>and will turn away from listening to the truth and wander off into myths. </a:t>
            </a:r>
          </a:p>
          <a:p>
            <a:pPr marL="0" marR="0">
              <a:lnSpc>
                <a:spcPct val="115000"/>
              </a:lnSpc>
              <a:spcBef>
                <a:spcPts val="0"/>
              </a:spcBef>
              <a:spcAft>
                <a:spcPts val="1000"/>
              </a:spcAft>
            </a:pPr>
            <a:r>
              <a:rPr lang="en-US" sz="2400" dirty="0">
                <a:effectLst/>
                <a:latin typeface="+mn-lt"/>
              </a:rPr>
              <a:t>Paul referred to false teachers in Titus 1:13–14; This testimony is true. Therefore rebuke them sharply, that they may be sound in the faith, </a:t>
            </a:r>
            <a:r>
              <a:rPr lang="en-US" sz="2400" u="none" strike="noStrike" baseline="30000" dirty="0">
                <a:effectLst/>
                <a:latin typeface="+mn-lt"/>
              </a:rPr>
              <a:t>14</a:t>
            </a:r>
            <a:r>
              <a:rPr lang="en-US" sz="2400" u="none" strike="noStrike" dirty="0">
                <a:effectLst/>
                <a:latin typeface="+mn-lt"/>
              </a:rPr>
              <a:t> </a:t>
            </a:r>
            <a:r>
              <a:rPr lang="en-US" sz="2400" dirty="0">
                <a:effectLst/>
                <a:latin typeface="+mn-lt"/>
              </a:rPr>
              <a:t>not devoting themselves to Jewish myths and the commands of people who turn away from the truth. </a:t>
            </a:r>
          </a:p>
          <a:p>
            <a:endParaRPr lang="en-US" sz="2400" b="0" i="0" dirty="0">
              <a:latin typeface="+mn-lt"/>
            </a:endParaRPr>
          </a:p>
          <a:p>
            <a:r>
              <a:rPr lang="en-US" sz="2400" b="0" i="0" dirty="0">
                <a:latin typeface="+mn-lt"/>
              </a:rPr>
              <a:t>Peter flatly denied that he was drawing upon such fictitious stories when he made known his teaching. Undoubtedly, false teachers had told his readers that Christian faith and doctrine was just another set of myths and fables.</a:t>
            </a:r>
          </a:p>
          <a:p>
            <a:r>
              <a:rPr lang="en-US" sz="2400" b="0" i="0" dirty="0">
                <a:latin typeface="+mn-lt"/>
              </a:rPr>
              <a:t>Peter (and James and John) were eyewitnesses of his majesty.</a:t>
            </a:r>
          </a:p>
          <a:p>
            <a:r>
              <a:rPr lang="en-US" sz="2400" b="0" i="0" dirty="0">
                <a:latin typeface="+mn-lt"/>
              </a:rPr>
              <a:t>They were with him on the holy mountain.</a:t>
            </a:r>
          </a:p>
        </p:txBody>
      </p:sp>
      <p:sp>
        <p:nvSpPr>
          <p:cNvPr id="4" name="Slide Number Placeholder 3"/>
          <p:cNvSpPr>
            <a:spLocks noGrp="1"/>
          </p:cNvSpPr>
          <p:nvPr>
            <p:ph type="sldNum" sz="quarter" idx="5"/>
          </p:nvPr>
        </p:nvSpPr>
        <p:spPr/>
        <p:txBody>
          <a:bodyPr/>
          <a:lstStyle/>
          <a:p>
            <a:fld id="{3DF1C5CE-222C-4659-9A99-B99FC42AF6EC}" type="slidenum">
              <a:rPr lang="en-US" smtClean="0"/>
              <a:t>27</a:t>
            </a:fld>
            <a:endParaRPr lang="en-US"/>
          </a:p>
        </p:txBody>
      </p:sp>
    </p:spTree>
    <p:extLst>
      <p:ext uri="{BB962C8B-B14F-4D97-AF65-F5344CB8AC3E}">
        <p14:creationId xmlns:p14="http://schemas.microsoft.com/office/powerpoint/2010/main" val="11646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2400" b="0" i="0" dirty="0">
                <a:latin typeface="+mn-lt"/>
              </a:rPr>
              <a:t>When Peter says that they hear the Father say, “This is my beloved Son, with whom I am well pleased” he is referring to the Transfiguration (Matthew 17:5).</a:t>
            </a:r>
          </a:p>
          <a:p>
            <a:pPr marL="0" marR="0">
              <a:lnSpc>
                <a:spcPct val="115000"/>
              </a:lnSpc>
              <a:spcBef>
                <a:spcPts val="0"/>
              </a:spcBef>
              <a:spcAft>
                <a:spcPts val="1000"/>
              </a:spcAft>
            </a:pPr>
            <a:r>
              <a:rPr lang="en-US" sz="2400" b="0" dirty="0">
                <a:latin typeface="+mn-lt"/>
              </a:rPr>
              <a:t>At the transfiguration, Jesus is glorified in a way that foreshadows his second coming.</a:t>
            </a:r>
          </a:p>
          <a:p>
            <a:pPr marL="0" marR="0">
              <a:lnSpc>
                <a:spcPct val="115000"/>
              </a:lnSpc>
              <a:spcBef>
                <a:spcPts val="0"/>
              </a:spcBef>
              <a:spcAft>
                <a:spcPts val="1000"/>
              </a:spcAft>
            </a:pPr>
            <a:r>
              <a:rPr lang="en-US" sz="2400" b="0" dirty="0">
                <a:effectLst/>
                <a:latin typeface="+mn-lt"/>
              </a:rPr>
              <a:t>Matthew 17:2; And he was transfigured before them, and his face shone like the sun, and his clothes became white as light.</a:t>
            </a:r>
          </a:p>
          <a:p>
            <a:pPr marL="0" marR="0">
              <a:lnSpc>
                <a:spcPct val="115000"/>
              </a:lnSpc>
              <a:spcBef>
                <a:spcPts val="0"/>
              </a:spcBef>
              <a:spcAft>
                <a:spcPts val="1000"/>
              </a:spcAft>
            </a:pPr>
            <a:r>
              <a:rPr lang="en-US" sz="2400" b="0" dirty="0">
                <a:effectLst/>
                <a:latin typeface="+mn-lt"/>
              </a:rPr>
              <a:t>Revelation 1:16 – Description of Jesus</a:t>
            </a:r>
          </a:p>
          <a:p>
            <a:pPr marL="0" marR="0">
              <a:lnSpc>
                <a:spcPct val="115000"/>
              </a:lnSpc>
              <a:spcBef>
                <a:spcPts val="0"/>
              </a:spcBef>
              <a:spcAft>
                <a:spcPts val="1000"/>
              </a:spcAft>
            </a:pPr>
            <a:r>
              <a:rPr lang="en-US" sz="2400" b="0" u="none" strike="noStrike" baseline="30000" dirty="0">
                <a:effectLst/>
                <a:latin typeface="+mn-lt"/>
              </a:rPr>
              <a:t>16</a:t>
            </a:r>
            <a:r>
              <a:rPr lang="en-US" sz="2400" b="0" u="none" strike="noStrike" dirty="0">
                <a:effectLst/>
                <a:latin typeface="+mn-lt"/>
              </a:rPr>
              <a:t> </a:t>
            </a:r>
            <a:r>
              <a:rPr lang="en-US" sz="2400" b="0" dirty="0">
                <a:effectLst/>
                <a:latin typeface="+mn-lt"/>
              </a:rPr>
              <a:t>In his right hand he held seven stars, from his mouth came a sharp two-edged sword, and his face was like the sun shining in full strength. </a:t>
            </a:r>
          </a:p>
          <a:p>
            <a:pPr marL="0" marR="0">
              <a:lnSpc>
                <a:spcPct val="115000"/>
              </a:lnSpc>
              <a:spcBef>
                <a:spcPts val="0"/>
              </a:spcBef>
              <a:spcAft>
                <a:spcPts val="1000"/>
              </a:spcAft>
            </a:pPr>
            <a:r>
              <a:rPr lang="en-US" sz="2400" b="0" dirty="0">
                <a:effectLst/>
                <a:latin typeface="+mn-lt"/>
              </a:rPr>
              <a:t>Daniel 7:9 – Context is image of God</a:t>
            </a:r>
          </a:p>
          <a:p>
            <a:pPr marL="0" marR="0">
              <a:lnSpc>
                <a:spcPct val="115000"/>
              </a:lnSpc>
              <a:spcBef>
                <a:spcPts val="0"/>
              </a:spcBef>
              <a:spcAft>
                <a:spcPts val="1000"/>
              </a:spcAft>
            </a:pPr>
            <a:r>
              <a:rPr lang="en-US" sz="2400" b="0" u="none" strike="noStrike" baseline="30000" dirty="0">
                <a:effectLst/>
                <a:latin typeface="+mn-lt"/>
              </a:rPr>
              <a:t>9</a:t>
            </a:r>
            <a:r>
              <a:rPr lang="en-US" sz="2400" b="0" u="none" strike="noStrike" dirty="0">
                <a:effectLst/>
                <a:latin typeface="+mn-lt"/>
              </a:rPr>
              <a:t> </a:t>
            </a:r>
            <a:r>
              <a:rPr lang="en-US" sz="2400" b="0" dirty="0">
                <a:effectLst/>
                <a:latin typeface="+mn-lt"/>
              </a:rPr>
              <a:t>“As I looked, thrones were placed, and the Ancient of Days took his seat; his clothing was white as snow, and the hair of his head like pure wool; his throne was fiery flames; its wheels were burning fire.</a:t>
            </a:r>
            <a:endParaRPr lang="en-US" sz="2400" dirty="0">
              <a:effectLst/>
              <a:latin typeface="+mn-lt"/>
            </a:endParaRPr>
          </a:p>
          <a:p>
            <a:endParaRPr lang="en-US" dirty="0"/>
          </a:p>
        </p:txBody>
      </p:sp>
      <p:sp>
        <p:nvSpPr>
          <p:cNvPr id="4" name="Slide Number Placeholder 3"/>
          <p:cNvSpPr>
            <a:spLocks noGrp="1"/>
          </p:cNvSpPr>
          <p:nvPr>
            <p:ph type="sldNum" sz="quarter" idx="5"/>
          </p:nvPr>
        </p:nvSpPr>
        <p:spPr/>
        <p:txBody>
          <a:bodyPr/>
          <a:lstStyle/>
          <a:p>
            <a:fld id="{3DF1C5CE-222C-4659-9A99-B99FC42AF6EC}" type="slidenum">
              <a:rPr lang="en-US" smtClean="0"/>
              <a:t>28</a:t>
            </a:fld>
            <a:endParaRPr lang="en-US"/>
          </a:p>
        </p:txBody>
      </p:sp>
    </p:spTree>
    <p:extLst>
      <p:ext uri="{BB962C8B-B14F-4D97-AF65-F5344CB8AC3E}">
        <p14:creationId xmlns:p14="http://schemas.microsoft.com/office/powerpoint/2010/main" val="3057780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2400" dirty="0">
                <a:latin typeface="+mn-lt"/>
              </a:rPr>
              <a:t>Avoid False Teaching by Understanding the Scriptures</a:t>
            </a:r>
          </a:p>
          <a:p>
            <a:r>
              <a:rPr lang="en-US" sz="2400" dirty="0">
                <a:latin typeface="+mn-lt"/>
              </a:rPr>
              <a:t>They Are Inspired by the Holy Spirit -- 2 Peter 1:19–21</a:t>
            </a:r>
          </a:p>
          <a:p>
            <a:r>
              <a:rPr lang="en-US" sz="2400" dirty="0">
                <a:latin typeface="+mn-lt"/>
              </a:rPr>
              <a:t>“And we have the prophetic word more fully confirmed, to which you will do well to pay attention as to a lamp shining in a dark place, until the day dawns and the morning star rises in your hearts, </a:t>
            </a:r>
            <a:r>
              <a:rPr lang="en-US" sz="2400" baseline="30000" dirty="0">
                <a:latin typeface="+mn-lt"/>
              </a:rPr>
              <a:t>20</a:t>
            </a:r>
            <a:r>
              <a:rPr lang="en-US" sz="2400" dirty="0">
                <a:latin typeface="+mn-lt"/>
              </a:rPr>
              <a:t> knowing this first of all, that no prophecy of Scripture comes from someone’s own interpretation. </a:t>
            </a:r>
            <a:r>
              <a:rPr lang="en-US" sz="2400" baseline="30000" dirty="0">
                <a:latin typeface="+mn-lt"/>
              </a:rPr>
              <a:t>21</a:t>
            </a:r>
            <a:r>
              <a:rPr lang="en-US" sz="2400" dirty="0">
                <a:latin typeface="+mn-lt"/>
              </a:rPr>
              <a:t> For no prophecy was ever produced by the will of man, but </a:t>
            </a:r>
            <a:r>
              <a:rPr lang="en-US" sz="2400" b="1" dirty="0">
                <a:latin typeface="+mn-lt"/>
              </a:rPr>
              <a:t>men spoke from God as they were carried along by the Holy Spirit</a:t>
            </a:r>
            <a:r>
              <a:rPr lang="en-US" sz="2400" dirty="0">
                <a:latin typeface="+mn-lt"/>
              </a:rPr>
              <a:t>.”</a:t>
            </a:r>
          </a:p>
          <a:p>
            <a:endParaRPr lang="en-US" sz="2400" dirty="0">
              <a:latin typeface="+mn-lt"/>
            </a:endParaRPr>
          </a:p>
          <a:p>
            <a:r>
              <a:rPr lang="en-US" sz="2400" dirty="0">
                <a:latin typeface="+mn-lt"/>
              </a:rPr>
              <a:t>Peter writes that “the prophetic word” as “more fully confirmed” because: </a:t>
            </a:r>
          </a:p>
          <a:p>
            <a:pPr marL="457200" indent="-457200">
              <a:buAutoNum type="arabicParenBoth"/>
            </a:pPr>
            <a:r>
              <a:rPr lang="en-US" sz="2400" dirty="0">
                <a:latin typeface="+mn-lt"/>
              </a:rPr>
              <a:t>God, who is infallible, is the author of the prophecy (</a:t>
            </a:r>
            <a:r>
              <a:rPr lang="en-US" sz="2400" dirty="0" err="1">
                <a:latin typeface="+mn-lt"/>
              </a:rPr>
              <a:t>vv</a:t>
            </a:r>
            <a:r>
              <a:rPr lang="en-US" sz="2400" dirty="0">
                <a:latin typeface="+mn-lt"/>
              </a:rPr>
              <a:t> 17–18), and </a:t>
            </a:r>
          </a:p>
          <a:p>
            <a:pPr marL="457200" indent="-457200">
              <a:buAutoNum type="arabicParenBoth"/>
            </a:pPr>
            <a:r>
              <a:rPr lang="en-US" sz="2400" dirty="0">
                <a:latin typeface="+mn-lt"/>
              </a:rPr>
              <a:t>The prophecy enjoys eyewitnesses who have visual experience of it (v 16). It is, then, well grounded; it certainly is not conjecture or myth.</a:t>
            </a:r>
          </a:p>
          <a:p>
            <a:pPr marL="0" indent="0">
              <a:buNone/>
            </a:pPr>
            <a:endParaRPr lang="en-US" sz="2400" dirty="0">
              <a:latin typeface="+mn-lt"/>
            </a:endParaRPr>
          </a:p>
          <a:p>
            <a:pPr marL="0" indent="0">
              <a:buNone/>
            </a:pPr>
            <a:r>
              <a:rPr lang="en-US" sz="2400" dirty="0">
                <a:latin typeface="+mn-lt"/>
              </a:rPr>
              <a:t>Peter’s readers should pay attention to the word as it is like a lamp shining in a dark place.</a:t>
            </a:r>
          </a:p>
          <a:p>
            <a:pPr marL="0" indent="0">
              <a:buNone/>
            </a:pPr>
            <a:r>
              <a:rPr lang="en-US" sz="2400" dirty="0">
                <a:latin typeface="+mn-lt"/>
              </a:rPr>
              <a:t>How long should they pay attention to the word? Until the day dawns (no more darkness) and the morning star rises in your hearts.</a:t>
            </a:r>
          </a:p>
          <a:p>
            <a:pPr marL="0" indent="0">
              <a:buNone/>
            </a:pPr>
            <a:r>
              <a:rPr lang="en-US" sz="2400" dirty="0">
                <a:latin typeface="+mn-lt"/>
              </a:rPr>
              <a:t>What, or who, is the morning star?</a:t>
            </a:r>
          </a:p>
          <a:p>
            <a:pPr marL="0" marR="0">
              <a:lnSpc>
                <a:spcPct val="115000"/>
              </a:lnSpc>
              <a:spcBef>
                <a:spcPts val="0"/>
              </a:spcBef>
              <a:spcAft>
                <a:spcPts val="1000"/>
              </a:spcAft>
            </a:pPr>
            <a:r>
              <a:rPr lang="en-US" sz="2400" dirty="0">
                <a:effectLst/>
                <a:latin typeface="+mn-lt"/>
              </a:rPr>
              <a:t>Revelation 22:16</a:t>
            </a:r>
          </a:p>
          <a:p>
            <a:pPr marL="0" marR="0">
              <a:lnSpc>
                <a:spcPct val="115000"/>
              </a:lnSpc>
              <a:spcBef>
                <a:spcPts val="0"/>
              </a:spcBef>
              <a:spcAft>
                <a:spcPts val="1000"/>
              </a:spcAft>
            </a:pPr>
            <a:r>
              <a:rPr lang="en-US" sz="2400" u="none" strike="noStrike" baseline="30000" dirty="0">
                <a:effectLst/>
                <a:latin typeface="+mn-lt"/>
              </a:rPr>
              <a:t>16</a:t>
            </a:r>
            <a:r>
              <a:rPr lang="en-US" sz="2400" u="none" strike="noStrike" dirty="0">
                <a:effectLst/>
                <a:latin typeface="+mn-lt"/>
              </a:rPr>
              <a:t> </a:t>
            </a:r>
            <a:r>
              <a:rPr lang="en-US" sz="2400" dirty="0">
                <a:effectLst/>
                <a:latin typeface="+mn-lt"/>
              </a:rPr>
              <a:t>“I, Jesus, have sent my angel to testify to you about these things for the churches. I am the root and the descendant of David, the bright morning star.”</a:t>
            </a:r>
          </a:p>
          <a:p>
            <a:pPr marL="0" marR="0">
              <a:lnSpc>
                <a:spcPct val="115000"/>
              </a:lnSpc>
              <a:spcBef>
                <a:spcPts val="0"/>
              </a:spcBef>
              <a:spcAft>
                <a:spcPts val="1000"/>
              </a:spcAft>
            </a:pPr>
            <a:endParaRPr lang="en-US" sz="2400" dirty="0">
              <a:effectLst/>
              <a:latin typeface="+mn-lt"/>
            </a:endParaRPr>
          </a:p>
          <a:p>
            <a:pPr marL="0" marR="0">
              <a:lnSpc>
                <a:spcPct val="115000"/>
              </a:lnSpc>
              <a:spcBef>
                <a:spcPts val="0"/>
              </a:spcBef>
              <a:spcAft>
                <a:spcPts val="1000"/>
              </a:spcAft>
            </a:pPr>
            <a:r>
              <a:rPr lang="en-US" sz="2400" dirty="0">
                <a:effectLst/>
                <a:latin typeface="+mn-lt"/>
              </a:rPr>
              <a:t>Prophecy</a:t>
            </a:r>
          </a:p>
          <a:p>
            <a:pPr marL="0" marR="0">
              <a:lnSpc>
                <a:spcPct val="115000"/>
              </a:lnSpc>
              <a:spcBef>
                <a:spcPts val="0"/>
              </a:spcBef>
              <a:spcAft>
                <a:spcPts val="1000"/>
              </a:spcAft>
            </a:pPr>
            <a:r>
              <a:rPr lang="en-US" sz="2400" dirty="0">
                <a:effectLst/>
                <a:latin typeface="+mn-lt"/>
              </a:rPr>
              <a:t>Peter wants us to understand 3 things about prophecy:</a:t>
            </a:r>
          </a:p>
          <a:p>
            <a:r>
              <a:rPr lang="en-US" sz="2400" dirty="0">
                <a:effectLst/>
                <a:latin typeface="+mn-lt"/>
              </a:rPr>
              <a:t>1. </a:t>
            </a:r>
            <a:r>
              <a:rPr lang="en-US" sz="2400" dirty="0">
                <a:latin typeface="+mn-lt"/>
              </a:rPr>
              <a:t>No real prophecy simply comes from the prophet’s imagination and interpretation</a:t>
            </a:r>
          </a:p>
          <a:p>
            <a:r>
              <a:rPr lang="en-US" sz="2400" dirty="0">
                <a:effectLst/>
                <a:latin typeface="+mn-lt"/>
              </a:rPr>
              <a:t>2. </a:t>
            </a:r>
            <a:r>
              <a:rPr lang="en-US" sz="2400" dirty="0">
                <a:latin typeface="+mn-lt"/>
              </a:rPr>
              <a:t>Rather, all genuine prophecy is inspired by the Spirit.</a:t>
            </a:r>
          </a:p>
          <a:p>
            <a:pPr marL="0" marR="0">
              <a:lnSpc>
                <a:spcPct val="115000"/>
              </a:lnSpc>
              <a:spcBef>
                <a:spcPts val="0"/>
              </a:spcBef>
              <a:spcAft>
                <a:spcPts val="1000"/>
              </a:spcAft>
            </a:pPr>
            <a:r>
              <a:rPr lang="en-US" sz="2400" dirty="0">
                <a:effectLst/>
                <a:latin typeface="+mn-lt"/>
              </a:rPr>
              <a:t>3. Prophecies, because they are inspired by the Holy Spirit, are true and trustworthy.</a:t>
            </a:r>
          </a:p>
          <a:p>
            <a:pPr marL="0" indent="0">
              <a:buNone/>
            </a:pPr>
            <a:endParaRPr lang="en-US" sz="2400" dirty="0"/>
          </a:p>
          <a:p>
            <a:r>
              <a:rPr lang="en-US" sz="2400" i="0" dirty="0"/>
              <a:t>Biblical prophecy was never brought about by the will of a human being, but rather humans were borne (carried) along by the Holy Spirit and thus spoke from God. </a:t>
            </a:r>
          </a:p>
          <a:p>
            <a:r>
              <a:rPr lang="en-US" sz="2400" i="0" dirty="0"/>
              <a:t>In these words we find a definition of inspiration and how the prophetic Scriptures came to be; thus we need to observe several things: </a:t>
            </a:r>
          </a:p>
          <a:p>
            <a:r>
              <a:rPr lang="en-US" sz="2400" i="0" dirty="0"/>
              <a:t>First, the author insists that true prophecy never is a purely human product, resulting from mere human will. </a:t>
            </a:r>
          </a:p>
          <a:p>
            <a:r>
              <a:rPr lang="en-US" sz="2400" i="0" dirty="0"/>
              <a:t>Instead, these persons were borne along, carried, compelled by the Holy Spirit so that they spoke not merely human words but “from God.” </a:t>
            </a:r>
          </a:p>
          <a:p>
            <a:r>
              <a:rPr lang="en-US" sz="2400" i="0" dirty="0"/>
              <a:t>The key verb here, </a:t>
            </a:r>
            <a:r>
              <a:rPr lang="en-US" sz="2400" i="1" dirty="0" err="1"/>
              <a:t>pherō</a:t>
            </a:r>
            <a:r>
              <a:rPr lang="en-US" sz="2400" i="0" dirty="0"/>
              <a:t>, can be used of the wind moving something along or driving it in a certain direction, or it can be used figuratively of God’s Spirit moving or motivating human beings (cf. Job 17:1 lxx). </a:t>
            </a:r>
          </a:p>
          <a:p>
            <a:r>
              <a:rPr lang="en-US" sz="2400" i="0" dirty="0"/>
              <a:t>The phrases here suggest that God is the primary author of prophetic Scripture. </a:t>
            </a:r>
          </a:p>
          <a:p>
            <a:r>
              <a:rPr lang="en-US" sz="2400" i="0" dirty="0"/>
              <a:t>These prophets, though they spoke in their own words, spoke from God. </a:t>
            </a:r>
          </a:p>
          <a:p>
            <a:r>
              <a:rPr lang="en-US" sz="2400" i="0" dirty="0"/>
              <a:t>What does “carried along,” “borne along,” “impelled,” “moved” by the Holy Spirit mean? </a:t>
            </a:r>
          </a:p>
          <a:p>
            <a:r>
              <a:rPr lang="en-US" sz="2400" i="0" dirty="0"/>
              <a:t>We should probably not count this as any mechanical, dictation theory. </a:t>
            </a:r>
          </a:p>
          <a:p>
            <a:r>
              <a:rPr lang="en-US" sz="2400" i="0" dirty="0"/>
              <a:t>Peter is saying that the Holy Spirit guided and directed and motivated human authors so that what they said was not their own creation or imaginings, but the very word of God himself: the truth. </a:t>
            </a:r>
          </a:p>
          <a:p>
            <a:r>
              <a:rPr lang="en-US" sz="2400" i="0" dirty="0"/>
              <a:t>Thus, the Spirit is the motivator or originator, the guide or guard of the words of the human author so that what he says can be declared to be spoken from God.</a:t>
            </a:r>
          </a:p>
          <a:p>
            <a:r>
              <a:rPr lang="en-US" sz="2400" dirty="0"/>
              <a:t>It is interesting that in this, perhaps the fullest and most explicit biblical reference to the inspiration of its authors, no interest should be displayed in the psychology of inspiration. The author is not concerned with what they felt like, or how much they understood, but simply with the fact that they were the bearers of God’s message. The relative parts played by the human and the divine authors are not mentioned, but only the fact of their cooperation. He uses a fascinating maritime metaphor in verse 21.… The prophets raised their sails, so to speak (they were obedient and receptive), and the Holy Spirit filled them and carried their craft along in the direction He wished. Men spoke: God spoke. </a:t>
            </a:r>
          </a:p>
          <a:p>
            <a:r>
              <a:rPr lang="en-US" sz="2400" dirty="0"/>
              <a:t>Any proper doctrine of Scripture will not neglect either part of this truth. Certainly, those who are convinced of God’s ultimate authorship of Scripture will take every pain to discover the background, life situation, limitations, education and so forth of the human agent who cooperated with God in its production. For revelation was not a matter of passive reception: it meant active cooperation. </a:t>
            </a:r>
          </a:p>
          <a:p>
            <a:r>
              <a:rPr lang="en-US" sz="2400" dirty="0"/>
              <a:t>The fact of God’s inspiration did not mean a supersession of the normal mental </a:t>
            </a:r>
            <a:r>
              <a:rPr lang="en-US" sz="2400" dirty="0" err="1"/>
              <a:t>functionings</a:t>
            </a:r>
            <a:r>
              <a:rPr lang="en-US" sz="2400" dirty="0"/>
              <a:t> of the human author. The Holy Spirit did not use instruments; He used men. God’s way is ever one of truth through personality, as was perfectly demonstrated at the incarnation. Moreover, He did not use any men, but holy men, those who were dedicated and pledged to His service. And even with such men, He did no violence to their personalities, but co-operated with them while revealing Himself through them. “</a:t>
            </a:r>
            <a:r>
              <a:rPr lang="en-US" sz="2400" i="0" dirty="0"/>
              <a:t>He says they were moved, not because they were out of their minds (as the heathen imagine </a:t>
            </a:r>
            <a:r>
              <a:rPr lang="en-US" sz="2400" i="1" dirty="0" err="1"/>
              <a:t>enthousiasmos</a:t>
            </a:r>
            <a:r>
              <a:rPr lang="en-US" sz="2400" i="0" dirty="0"/>
              <a:t> in their prophets), but because they dared nothing by themselves but only in obedience to the guidance of the Spirit, who held sway over their lips as in his own temple” (Calvin).</a:t>
            </a:r>
          </a:p>
          <a:p>
            <a:endParaRPr lang="en-US" sz="2400" i="0" dirty="0"/>
          </a:p>
        </p:txBody>
      </p:sp>
      <p:sp>
        <p:nvSpPr>
          <p:cNvPr id="4" name="Slide Number Placeholder 3"/>
          <p:cNvSpPr>
            <a:spLocks noGrp="1"/>
          </p:cNvSpPr>
          <p:nvPr>
            <p:ph type="sldNum" sz="quarter" idx="5"/>
          </p:nvPr>
        </p:nvSpPr>
        <p:spPr/>
        <p:txBody>
          <a:bodyPr/>
          <a:lstStyle/>
          <a:p>
            <a:fld id="{3DF1C5CE-222C-4659-9A99-B99FC42AF6EC}" type="slidenum">
              <a:rPr lang="en-US" smtClean="0"/>
              <a:t>29</a:t>
            </a:fld>
            <a:endParaRPr lang="en-US"/>
          </a:p>
        </p:txBody>
      </p:sp>
    </p:spTree>
    <p:extLst>
      <p:ext uri="{BB962C8B-B14F-4D97-AF65-F5344CB8AC3E}">
        <p14:creationId xmlns:p14="http://schemas.microsoft.com/office/powerpoint/2010/main" val="2048461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R="0" algn="l" rtl="0"/>
            <a:r>
              <a:rPr lang="en-US" sz="2400" b="0" i="0" u="none" strike="noStrike" baseline="0" dirty="0">
                <a:solidFill>
                  <a:srgbClr val="333333"/>
                </a:solidFill>
                <a:latin typeface="+mn-lt"/>
              </a:rPr>
              <a:t>Book: 2 Peter</a:t>
            </a:r>
          </a:p>
          <a:p>
            <a:pPr marR="0" algn="l" rtl="0"/>
            <a:r>
              <a:rPr lang="en-US" sz="2400" b="0" i="0" u="none" strike="noStrike" baseline="0" dirty="0">
                <a:solidFill>
                  <a:srgbClr val="333333"/>
                </a:solidFill>
                <a:latin typeface="+mn-lt"/>
              </a:rPr>
              <a:t>Theme: Poison in the Pew</a:t>
            </a:r>
          </a:p>
          <a:p>
            <a:pPr marR="0" algn="l" rtl="0"/>
            <a:r>
              <a:rPr lang="en-US" sz="2400" b="0" i="0" u="none" strike="noStrike" baseline="0" dirty="0">
                <a:solidFill>
                  <a:srgbClr val="333333"/>
                </a:solidFill>
                <a:latin typeface="+mn-lt"/>
              </a:rPr>
              <a:t>Information: Now we’ve got “Two Pea Tears.” But this time their tears are for a different reason.  Now it’s because there’s Poison In the Pew.  Peter’s second letter (Two Pea Tears) is to convey the message of the Keyword, that false teachers are at times found in the church, making Poison In the Pew!  </a:t>
            </a:r>
          </a:p>
          <a:p>
            <a:endParaRPr lang="en-US" dirty="0"/>
          </a:p>
        </p:txBody>
      </p:sp>
      <p:sp>
        <p:nvSpPr>
          <p:cNvPr id="4" name="Slide Number Placeholder 3"/>
          <p:cNvSpPr>
            <a:spLocks noGrp="1"/>
          </p:cNvSpPr>
          <p:nvPr>
            <p:ph type="sldNum" sz="quarter" idx="5"/>
          </p:nvPr>
        </p:nvSpPr>
        <p:spPr/>
        <p:txBody>
          <a:bodyPr/>
          <a:lstStyle/>
          <a:p>
            <a:fld id="{3DF1C5CE-222C-4659-9A99-B99FC42AF6EC}" type="slidenum">
              <a:rPr lang="en-US" smtClean="0"/>
              <a:t>4</a:t>
            </a:fld>
            <a:endParaRPr lang="en-US"/>
          </a:p>
        </p:txBody>
      </p:sp>
    </p:spTree>
    <p:extLst>
      <p:ext uri="{BB962C8B-B14F-4D97-AF65-F5344CB8AC3E}">
        <p14:creationId xmlns:p14="http://schemas.microsoft.com/office/powerpoint/2010/main" val="345508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2400" dirty="0"/>
              <a:t>Introduction to 2 Peter</a:t>
            </a:r>
          </a:p>
          <a:p>
            <a:r>
              <a:rPr lang="en-US" sz="2400" dirty="0"/>
              <a:t>Peter’s purposes for his two epistles:</a:t>
            </a:r>
          </a:p>
          <a:p>
            <a:pPr lvl="1"/>
            <a:r>
              <a:rPr lang="en-US" sz="2400" dirty="0"/>
              <a:t>1 Peter – Combat a threat from without – Persecution and Suffering</a:t>
            </a:r>
          </a:p>
          <a:p>
            <a:pPr lvl="1"/>
            <a:r>
              <a:rPr lang="en-US" sz="2400" dirty="0"/>
              <a:t>2 Peter – Combat a threat from within – False teachers and their false doctrine</a:t>
            </a:r>
          </a:p>
          <a:p>
            <a:r>
              <a:rPr lang="en-US" sz="2400" dirty="0"/>
              <a:t>2 Peter is written late in Peter’s life</a:t>
            </a:r>
          </a:p>
          <a:p>
            <a:pPr lvl="1"/>
            <a:r>
              <a:rPr lang="en-US" sz="2400" dirty="0"/>
              <a:t>2 Peter 1:13–15; I think it right, as long as I am in this body, to stir you up by way of reminder, </a:t>
            </a:r>
            <a:r>
              <a:rPr lang="en-US" sz="2400" baseline="30000" dirty="0"/>
              <a:t>14 </a:t>
            </a:r>
            <a:r>
              <a:rPr lang="en-US" sz="2400" dirty="0"/>
              <a:t>since I know that the putting off of my body will be soon, as our Lord Jesus Christ made clear to me. </a:t>
            </a:r>
            <a:r>
              <a:rPr lang="en-US" sz="2400" baseline="30000" dirty="0"/>
              <a:t>15</a:t>
            </a:r>
            <a:r>
              <a:rPr lang="en-US" sz="2400" dirty="0"/>
              <a:t> And I will make every effort so that after my departure you may be able at any time to recall these things.</a:t>
            </a:r>
          </a:p>
          <a:p>
            <a:r>
              <a:rPr lang="en-US" sz="2400" dirty="0"/>
              <a:t>According to tradition, Peter was put to death by the command of Nero.</a:t>
            </a:r>
          </a:p>
          <a:p>
            <a:pPr lvl="1"/>
            <a:r>
              <a:rPr lang="en-US" sz="2400" dirty="0"/>
              <a:t>Nero died in 68 </a:t>
            </a:r>
            <a:r>
              <a:rPr lang="en-US" sz="2400" dirty="0" err="1"/>
              <a:t>a.d.</a:t>
            </a:r>
            <a:endParaRPr lang="en-US" sz="2400" dirty="0"/>
          </a:p>
          <a:p>
            <a:r>
              <a:rPr lang="en-US" sz="2400" dirty="0"/>
              <a:t>Peter believes that the church is facing a leadership crisis in his day, and there is a danger of losing the essence and character of the apostolic teaching due to the influence of false teaching.</a:t>
            </a:r>
          </a:p>
        </p:txBody>
      </p:sp>
      <p:sp>
        <p:nvSpPr>
          <p:cNvPr id="4" name="Slide Number Placeholder 3"/>
          <p:cNvSpPr>
            <a:spLocks noGrp="1"/>
          </p:cNvSpPr>
          <p:nvPr>
            <p:ph type="sldNum" sz="quarter" idx="5"/>
          </p:nvPr>
        </p:nvSpPr>
        <p:spPr/>
        <p:txBody>
          <a:bodyPr/>
          <a:lstStyle/>
          <a:p>
            <a:fld id="{3DF1C5CE-222C-4659-9A99-B99FC42AF6EC}" type="slidenum">
              <a:rPr lang="en-US" smtClean="0"/>
              <a:t>5</a:t>
            </a:fld>
            <a:endParaRPr lang="en-US"/>
          </a:p>
        </p:txBody>
      </p:sp>
    </p:spTree>
    <p:extLst>
      <p:ext uri="{BB962C8B-B14F-4D97-AF65-F5344CB8AC3E}">
        <p14:creationId xmlns:p14="http://schemas.microsoft.com/office/powerpoint/2010/main" val="3670995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Characteristics of False Teachers</a:t>
            </a:r>
          </a:p>
          <a:p>
            <a:r>
              <a:rPr lang="en-US" dirty="0"/>
              <a:t>Deny Jesus</a:t>
            </a:r>
          </a:p>
          <a:p>
            <a:pPr lvl="1"/>
            <a:r>
              <a:rPr lang="en-US" dirty="0"/>
              <a:t>2 Peter 2:1; But false prophets also arose among the people, just as there will be false teachers among you, who will secretly bring in </a:t>
            </a:r>
            <a:r>
              <a:rPr lang="en-US" b="1" dirty="0"/>
              <a:t>destructive heresies</a:t>
            </a:r>
            <a:r>
              <a:rPr lang="en-US" dirty="0"/>
              <a:t>, </a:t>
            </a:r>
            <a:r>
              <a:rPr lang="en-US" b="1" dirty="0"/>
              <a:t>even denying the Master</a:t>
            </a:r>
            <a:r>
              <a:rPr lang="en-US" dirty="0"/>
              <a:t> who bought them, bringing upon themselves swift destruction.</a:t>
            </a:r>
          </a:p>
          <a:p>
            <a:r>
              <a:rPr lang="en-US" dirty="0"/>
              <a:t>Follow cleverly devised myths</a:t>
            </a:r>
          </a:p>
          <a:p>
            <a:pPr lvl="1"/>
            <a:r>
              <a:rPr lang="en-US" dirty="0"/>
              <a:t>2 Peter 1:16; For we did not </a:t>
            </a:r>
            <a:r>
              <a:rPr lang="en-US" b="1" dirty="0"/>
              <a:t>follow cleverly devised myths</a:t>
            </a:r>
            <a:r>
              <a:rPr lang="en-US" dirty="0"/>
              <a:t> when we made known to you the power and coming of our Lord Jesus Christ, but we were eyewitnesses of his majesty.</a:t>
            </a:r>
          </a:p>
          <a:p>
            <a:r>
              <a:rPr lang="en-US" dirty="0"/>
              <a:t>Twist the Scriptures</a:t>
            </a:r>
          </a:p>
          <a:p>
            <a:pPr lvl="1"/>
            <a:r>
              <a:rPr lang="en-US" dirty="0"/>
              <a:t>2 Peter 3:16; as he does in all his letters when he speaks in them of these matters. There are some things in them that are hard to understand, which the ignorant and unstable </a:t>
            </a:r>
            <a:r>
              <a:rPr lang="en-US" b="1" dirty="0"/>
              <a:t>twist to their own destruction, as they do the other Scriptures.</a:t>
            </a:r>
          </a:p>
        </p:txBody>
      </p:sp>
      <p:sp>
        <p:nvSpPr>
          <p:cNvPr id="4" name="Slide Number Placeholder 3"/>
          <p:cNvSpPr>
            <a:spLocks noGrp="1"/>
          </p:cNvSpPr>
          <p:nvPr>
            <p:ph type="sldNum" sz="quarter" idx="5"/>
          </p:nvPr>
        </p:nvSpPr>
        <p:spPr/>
        <p:txBody>
          <a:bodyPr/>
          <a:lstStyle/>
          <a:p>
            <a:fld id="{3DF1C5CE-222C-4659-9A99-B99FC42AF6EC}" type="slidenum">
              <a:rPr lang="en-US" smtClean="0"/>
              <a:t>6</a:t>
            </a:fld>
            <a:endParaRPr lang="en-US"/>
          </a:p>
        </p:txBody>
      </p:sp>
    </p:spTree>
    <p:extLst>
      <p:ext uri="{BB962C8B-B14F-4D97-AF65-F5344CB8AC3E}">
        <p14:creationId xmlns:p14="http://schemas.microsoft.com/office/powerpoint/2010/main" val="3377365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Characteristics of False Teachers</a:t>
            </a:r>
          </a:p>
          <a:p>
            <a:r>
              <a:rPr lang="en-US" dirty="0"/>
              <a:t>Mock the second coming of Jesus and the judgement</a:t>
            </a:r>
          </a:p>
          <a:p>
            <a:pPr lvl="1"/>
            <a:r>
              <a:rPr lang="en-US" dirty="0"/>
              <a:t>2 Peter 3:4–7; They will say, “Where is the promise of his coming? For ever since the fathers fell asleep, all things are continuing as they were from the beginning of creation.” </a:t>
            </a:r>
            <a:r>
              <a:rPr lang="en-US" baseline="30000" dirty="0"/>
              <a:t>5</a:t>
            </a:r>
            <a:r>
              <a:rPr lang="en-US" dirty="0"/>
              <a:t> For they deliberately overlook this fact, that the heavens existed long ago, and the earth was formed out of water and through water by the word of God, </a:t>
            </a:r>
            <a:r>
              <a:rPr lang="en-US" baseline="30000" dirty="0"/>
              <a:t>6</a:t>
            </a:r>
            <a:r>
              <a:rPr lang="en-US" dirty="0"/>
              <a:t> and that by means of these the world that then existed was deluged with water and perished. </a:t>
            </a:r>
            <a:r>
              <a:rPr lang="en-US" baseline="30000" dirty="0"/>
              <a:t>7</a:t>
            </a:r>
            <a:r>
              <a:rPr lang="en-US" dirty="0"/>
              <a:t> But by the same word the heavens and earth that now exist are stored up for fire, being kept until the day of judgment and destruction of the ungodly.</a:t>
            </a:r>
          </a:p>
          <a:p>
            <a:r>
              <a:rPr lang="en-US" dirty="0"/>
              <a:t>Practice immorality</a:t>
            </a:r>
          </a:p>
          <a:p>
            <a:pPr lvl="1"/>
            <a:r>
              <a:rPr lang="en-US" dirty="0"/>
              <a:t>2 Peter 2:2; And many will follow their sensuality, and because of them the way of truth will be blasphemed.</a:t>
            </a:r>
          </a:p>
          <a:p>
            <a:pPr lvl="1"/>
            <a:r>
              <a:rPr lang="en-US" dirty="0"/>
              <a:t>2 Peter 2:13–14; suffering wrong as the wage for their wrongdoing. They count it pleasure to revel in the daytime. They are blots and blemishes, reveling in their deceptions, while they feast with you. </a:t>
            </a:r>
            <a:r>
              <a:rPr lang="en-US" baseline="30000" dirty="0"/>
              <a:t>14</a:t>
            </a:r>
            <a:r>
              <a:rPr lang="en-US" dirty="0"/>
              <a:t> They have eyes full of adultery, insatiable for sin. They entice unsteady souls. They have hearts trained in greed. Accursed children!</a:t>
            </a:r>
          </a:p>
          <a:p>
            <a:pPr lvl="1"/>
            <a:r>
              <a:rPr lang="en-US" dirty="0"/>
              <a:t>2 Peter 2:19; They promise them freedom, but they themselves are slaves of corruption. For whatever overcomes a person, to that he is enslaved.</a:t>
            </a:r>
          </a:p>
        </p:txBody>
      </p:sp>
      <p:sp>
        <p:nvSpPr>
          <p:cNvPr id="4" name="Slide Number Placeholder 3"/>
          <p:cNvSpPr>
            <a:spLocks noGrp="1"/>
          </p:cNvSpPr>
          <p:nvPr>
            <p:ph type="sldNum" sz="quarter" idx="5"/>
          </p:nvPr>
        </p:nvSpPr>
        <p:spPr/>
        <p:txBody>
          <a:bodyPr/>
          <a:lstStyle/>
          <a:p>
            <a:fld id="{3DF1C5CE-222C-4659-9A99-B99FC42AF6EC}" type="slidenum">
              <a:rPr lang="en-US" smtClean="0"/>
              <a:t>7</a:t>
            </a:fld>
            <a:endParaRPr lang="en-US"/>
          </a:p>
        </p:txBody>
      </p:sp>
    </p:spTree>
    <p:extLst>
      <p:ext uri="{BB962C8B-B14F-4D97-AF65-F5344CB8AC3E}">
        <p14:creationId xmlns:p14="http://schemas.microsoft.com/office/powerpoint/2010/main" val="4020229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Characteristics of False Teachers</a:t>
            </a:r>
          </a:p>
          <a:p>
            <a:r>
              <a:rPr lang="en-US" dirty="0"/>
              <a:t>Despise authority</a:t>
            </a:r>
          </a:p>
          <a:p>
            <a:pPr lvl="1"/>
            <a:r>
              <a:rPr lang="en-US" dirty="0"/>
              <a:t>2 Peter 2:10; and especially those who indulge in the lust of defiling passion and despise authority. Bold and willful, they do not tremble as they blaspheme the glorious ones, </a:t>
            </a:r>
          </a:p>
          <a:p>
            <a:r>
              <a:rPr lang="en-US" dirty="0"/>
              <a:t>Boastful, full of folly</a:t>
            </a:r>
          </a:p>
          <a:p>
            <a:pPr lvl="1"/>
            <a:r>
              <a:rPr lang="en-US" dirty="0"/>
              <a:t>2 Peter 2:18; For, speaking loud boasts of folly, they entice by sensual passions of the flesh those who are barely escaping from those who live in error. </a:t>
            </a:r>
          </a:p>
          <a:p>
            <a:r>
              <a:rPr lang="en-US" dirty="0"/>
              <a:t>Greedy</a:t>
            </a:r>
          </a:p>
          <a:p>
            <a:pPr lvl="1"/>
            <a:r>
              <a:rPr lang="en-US" dirty="0"/>
              <a:t>2 Peter 2:3; And in their greed they will exploit you with false words. Their condemnation from long ago is not idle, and their destruction is not asleep. </a:t>
            </a:r>
          </a:p>
          <a:p>
            <a:pPr lvl="1"/>
            <a:r>
              <a:rPr lang="en-US" dirty="0"/>
              <a:t>2 Peter 2:14; They have eyes full of adultery, insatiable for sin. They entice unsteady souls. They have hearts trained in greed. Accursed children! </a:t>
            </a:r>
          </a:p>
        </p:txBody>
      </p:sp>
      <p:sp>
        <p:nvSpPr>
          <p:cNvPr id="4" name="Slide Number Placeholder 3"/>
          <p:cNvSpPr>
            <a:spLocks noGrp="1"/>
          </p:cNvSpPr>
          <p:nvPr>
            <p:ph type="sldNum" sz="quarter" idx="5"/>
          </p:nvPr>
        </p:nvSpPr>
        <p:spPr/>
        <p:txBody>
          <a:bodyPr/>
          <a:lstStyle/>
          <a:p>
            <a:fld id="{3DF1C5CE-222C-4659-9A99-B99FC42AF6EC}" type="slidenum">
              <a:rPr lang="en-US" smtClean="0"/>
              <a:t>8</a:t>
            </a:fld>
            <a:endParaRPr lang="en-US"/>
          </a:p>
        </p:txBody>
      </p:sp>
    </p:spTree>
    <p:extLst>
      <p:ext uri="{BB962C8B-B14F-4D97-AF65-F5344CB8AC3E}">
        <p14:creationId xmlns:p14="http://schemas.microsoft.com/office/powerpoint/2010/main" val="3911613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False Teachers Today</a:t>
            </a:r>
          </a:p>
          <a:p>
            <a:pPr marL="0" indent="0">
              <a:buNone/>
            </a:pPr>
            <a:r>
              <a:rPr lang="en-US" dirty="0"/>
              <a:t>Today’s false teachers also:</a:t>
            </a:r>
          </a:p>
          <a:p>
            <a:r>
              <a:rPr lang="en-US" dirty="0"/>
              <a:t>Deny Jesus</a:t>
            </a:r>
          </a:p>
          <a:p>
            <a:r>
              <a:rPr lang="en-US" dirty="0"/>
              <a:t>Follow cleverly devised myths</a:t>
            </a:r>
          </a:p>
          <a:p>
            <a:r>
              <a:rPr lang="en-US" dirty="0"/>
              <a:t>Twist the Scriptures</a:t>
            </a:r>
          </a:p>
          <a:p>
            <a:r>
              <a:rPr lang="en-US" dirty="0"/>
              <a:t>Despise authority</a:t>
            </a:r>
          </a:p>
          <a:p>
            <a:r>
              <a:rPr lang="en-US" dirty="0"/>
              <a:t>Boastful, full of folly</a:t>
            </a:r>
          </a:p>
          <a:p>
            <a:r>
              <a:rPr lang="en-US" dirty="0"/>
              <a:t>Greedy</a:t>
            </a:r>
          </a:p>
        </p:txBody>
      </p:sp>
      <p:sp>
        <p:nvSpPr>
          <p:cNvPr id="4" name="Slide Number Placeholder 3"/>
          <p:cNvSpPr>
            <a:spLocks noGrp="1"/>
          </p:cNvSpPr>
          <p:nvPr>
            <p:ph type="sldNum" sz="quarter" idx="5"/>
          </p:nvPr>
        </p:nvSpPr>
        <p:spPr/>
        <p:txBody>
          <a:bodyPr/>
          <a:lstStyle/>
          <a:p>
            <a:fld id="{3DF1C5CE-222C-4659-9A99-B99FC42AF6EC}" type="slidenum">
              <a:rPr lang="en-US" smtClean="0"/>
              <a:t>9</a:t>
            </a:fld>
            <a:endParaRPr lang="en-US"/>
          </a:p>
        </p:txBody>
      </p:sp>
    </p:spTree>
    <p:extLst>
      <p:ext uri="{BB962C8B-B14F-4D97-AF65-F5344CB8AC3E}">
        <p14:creationId xmlns:p14="http://schemas.microsoft.com/office/powerpoint/2010/main" val="4113199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Avoid False Teaching by Understanding Salvation</a:t>
            </a:r>
          </a:p>
          <a:p>
            <a:r>
              <a:rPr lang="en-US" dirty="0"/>
              <a:t>God’s Power has given us everything we need – 2 Peter 1:3–4</a:t>
            </a:r>
          </a:p>
          <a:p>
            <a:r>
              <a:rPr lang="en-US" dirty="0"/>
              <a:t>“</a:t>
            </a:r>
            <a:r>
              <a:rPr lang="en-US" b="1" dirty="0"/>
              <a:t>His divine power has granted to us all things that pertain to life and godliness</a:t>
            </a:r>
            <a:r>
              <a:rPr lang="en-US" dirty="0"/>
              <a:t>, through the knowledge of him who called us to his own glory and excellence, </a:t>
            </a:r>
            <a:r>
              <a:rPr lang="en-US" baseline="30000" dirty="0"/>
              <a:t>4</a:t>
            </a:r>
            <a:r>
              <a:rPr lang="en-US" dirty="0"/>
              <a:t> by which he has granted to us his precious and very great promises, so that through them you may become partakers of the divine nature, having escaped from the corruption that is in the world because of sinful desire.”</a:t>
            </a:r>
          </a:p>
          <a:p>
            <a:endParaRPr lang="en-US" sz="1200" dirty="0"/>
          </a:p>
          <a:p>
            <a:r>
              <a:rPr lang="en-US" sz="2400" dirty="0"/>
              <a:t>The focus of this section is on what God has given us: “everything we need for life and godliness,”</a:t>
            </a:r>
          </a:p>
          <a:p>
            <a:pPr algn="l" rtl="0"/>
            <a:endParaRPr lang="en-US" sz="2400" b="0" dirty="0"/>
          </a:p>
          <a:p>
            <a:pPr algn="l" rtl="0"/>
            <a:r>
              <a:rPr lang="en-US" sz="2400" b="0" dirty="0"/>
              <a:t>Notice that Peter is not telling us that everything we have need of pertaining to life and godliness </a:t>
            </a:r>
            <a:r>
              <a:rPr lang="en-US" sz="2400" b="1" i="1" u="sng" dirty="0"/>
              <a:t>will </a:t>
            </a:r>
            <a:r>
              <a:rPr lang="en-US" sz="2400" b="0" i="1" dirty="0"/>
              <a:t>be given to us. No, he says everything we need to live an abundant, fulfilled life—and everything we need to live like Christ—</a:t>
            </a:r>
            <a:r>
              <a:rPr lang="en-US" sz="2400" b="1" i="1" u="sng" dirty="0"/>
              <a:t>has already been given to us</a:t>
            </a:r>
            <a:r>
              <a:rPr lang="en-US" sz="2400" b="0" i="1" dirty="0"/>
              <a:t>.</a:t>
            </a:r>
          </a:p>
          <a:p>
            <a:pPr algn="l" rtl="0"/>
            <a:r>
              <a:rPr lang="en-US" sz="2400" dirty="0"/>
              <a:t>Many of us don’t have this understanding. We think we’re still pursuing some key and if we can find it, then we’ll be able to unlock the secret of life. We’re looking for the combination on the padlock of godliness. But Peter says something wonderful when he says God has already given us all things—not most things, not a bunch of things—but </a:t>
            </a:r>
            <a:r>
              <a:rPr lang="en-US" sz="2400" i="1" dirty="0"/>
              <a:t>all things that pertain to life and godliness.</a:t>
            </a:r>
          </a:p>
          <a:p>
            <a:r>
              <a:rPr lang="en-US" sz="2400" dirty="0"/>
              <a:t>Notice how this truth helps us avoid false doctrines. We already have all things that pertain to life and godliness….nothing further.</a:t>
            </a:r>
          </a:p>
          <a:p>
            <a:endParaRPr lang="en-US" sz="2400" dirty="0"/>
          </a:p>
          <a:p>
            <a:r>
              <a:rPr lang="en-US" sz="2400" dirty="0"/>
              <a:t>This understanding (that he has given us all things that pertain to life and godliness) can save us a bunch of time and a lot of money. For instead of searching bookstores and infomercials to find the seven secrets of effective people, or the way to “awaken the giant within,” we can simply grow in the knowledge that we’ve already been given everything we need to live abundantly and godly.</a:t>
            </a:r>
          </a:p>
          <a:p>
            <a:r>
              <a:rPr lang="en-US" sz="2400" dirty="0"/>
              <a:t>The failure to understand that God has given us all things that pertain to life and godliness leads many believers to seek “second blessings,” “spirit baptisms,” tongues, mystical experiences, special psychological insights, private revelations, “self crucifixion,” the “deeper life,” heightened emotions, demon bindings, and combinations of various ones of all those in an attempt to attain what is supposedly missing from their spiritual resources. All manner of ignorance and Scripture twisting accompanies those foolish pursuits.</a:t>
            </a:r>
          </a:p>
          <a:p>
            <a:r>
              <a:rPr lang="en-US" sz="2400" dirty="0"/>
              <a:t>The great power that gave Christians spiritual life will sustain our spiritual</a:t>
            </a:r>
            <a:r>
              <a:rPr lang="en-US" sz="2400" b="0" dirty="0"/>
              <a:t> life in all its fullness. Without asking for more, we already have every spiritual resource needed to persevere in holy living. Life and godliness define the realm of sanctification, the living of the Christian life on earth to the glory of God—between initial salvation and final glorification (Romans 8:30).</a:t>
            </a:r>
          </a:p>
          <a:p>
            <a:endParaRPr lang="en-US" sz="2400" dirty="0"/>
          </a:p>
          <a:p>
            <a:r>
              <a:rPr lang="en-US" sz="2400" dirty="0"/>
              <a:t>All things that pertain to life and godliness come to us through the knowledge of Jesus (him who called us to his own glory and excellence.</a:t>
            </a:r>
          </a:p>
          <a:p>
            <a:r>
              <a:rPr lang="en-US" sz="2400" dirty="0"/>
              <a:t>Jesus granted to us his precious and very great promises (his word).</a:t>
            </a:r>
          </a:p>
          <a:p>
            <a:r>
              <a:rPr lang="en-US" sz="2400" dirty="0"/>
              <a:t>Through these promises we may become like him, partakers of the divine nature, having escaped from the corruption that is in the world because of sinful desire.</a:t>
            </a:r>
          </a:p>
          <a:p>
            <a:r>
              <a:rPr lang="en-US" sz="2400" dirty="0"/>
              <a:t>Some fail to be motivated enough to obey God’s commands. All they see are commands. Because they don’t see the promises of God, they miss the motivation that comes from embracing the promises of God.</a:t>
            </a:r>
          </a:p>
        </p:txBody>
      </p:sp>
      <p:sp>
        <p:nvSpPr>
          <p:cNvPr id="4" name="Slide Number Placeholder 3"/>
          <p:cNvSpPr>
            <a:spLocks noGrp="1"/>
          </p:cNvSpPr>
          <p:nvPr>
            <p:ph type="sldNum" sz="quarter" idx="5"/>
          </p:nvPr>
        </p:nvSpPr>
        <p:spPr/>
        <p:txBody>
          <a:bodyPr/>
          <a:lstStyle/>
          <a:p>
            <a:fld id="{3DF1C5CE-222C-4659-9A99-B99FC42AF6EC}" type="slidenum">
              <a:rPr lang="en-US" smtClean="0"/>
              <a:t>10</a:t>
            </a:fld>
            <a:endParaRPr lang="en-US"/>
          </a:p>
        </p:txBody>
      </p:sp>
    </p:spTree>
    <p:extLst>
      <p:ext uri="{BB962C8B-B14F-4D97-AF65-F5344CB8AC3E}">
        <p14:creationId xmlns:p14="http://schemas.microsoft.com/office/powerpoint/2010/main" val="76261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6600"/>
            </a:lvl1pPr>
          </a:lstStyle>
          <a:p>
            <a:r>
              <a:rPr lang="en-US"/>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8"/>
          <p:cNvSpPr>
            <a:spLocks noGrp="1"/>
          </p:cNvSpPr>
          <p:nvPr>
            <p:ph type="ftr" sz="quarter" idx="12"/>
          </p:nvPr>
        </p:nvSpPr>
        <p:spPr/>
        <p:txBody>
          <a:bodyPr/>
          <a:lstStyle>
            <a:lvl1pPr>
              <a:defRPr>
                <a:solidFill>
                  <a:schemeClr val="tx1"/>
                </a:solidFill>
              </a:defRPr>
            </a:lvl1pPr>
          </a:lstStyle>
          <a:p>
            <a:r>
              <a:rPr lang="en-US" dirty="0"/>
              <a:t>Add a footer</a:t>
            </a:r>
          </a:p>
        </p:txBody>
      </p:sp>
      <p:sp>
        <p:nvSpPr>
          <p:cNvPr id="7" name="Date Placeholder 6"/>
          <p:cNvSpPr>
            <a:spLocks noGrp="1"/>
          </p:cNvSpPr>
          <p:nvPr>
            <p:ph type="dt" sz="half" idx="10"/>
          </p:nvPr>
        </p:nvSpPr>
        <p:spPr/>
        <p:txBody>
          <a:bodyPr/>
          <a:lstStyle>
            <a:lvl1pPr>
              <a:defRPr>
                <a:solidFill>
                  <a:schemeClr val="tx1"/>
                </a:solidFill>
              </a:defRPr>
            </a:lvl1pPr>
          </a:lstStyle>
          <a:p>
            <a:fld id="{349BF3EA-1A78-4F07-BDC0-C8A1BD461199}" type="datetimeFigureOut">
              <a:rPr lang="en-US" smtClean="0"/>
              <a:pPr/>
              <a:t>8/15/2021</a:t>
            </a:fld>
            <a:endParaRPr lang="en-US"/>
          </a:p>
        </p:txBody>
      </p:sp>
      <p:sp>
        <p:nvSpPr>
          <p:cNvPr id="8" name="Slide Number Placeholder 7"/>
          <p:cNvSpPr>
            <a:spLocks noGrp="1"/>
          </p:cNvSpPr>
          <p:nvPr>
            <p:ph type="sldNum" sz="quarter" idx="11"/>
          </p:nvPr>
        </p:nvSpPr>
        <p:spPr/>
        <p:txBody>
          <a:bodyPr/>
          <a:lstStyle>
            <a:lvl1pPr>
              <a:defRPr>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279482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8/15/2021</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7299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lvl1pPr>
              <a:defRPr>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8/15/2021</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1199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406402" y="329187"/>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0" name="Rounded Rectangle 9"/>
          <p:cNvSpPr/>
          <p:nvPr/>
        </p:nvSpPr>
        <p:spPr>
          <a:xfrm>
            <a:off x="558130" y="434162"/>
            <a:ext cx="11075745"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5" name="Title 4"/>
          <p:cNvSpPr>
            <a:spLocks noGrp="1"/>
          </p:cNvSpPr>
          <p:nvPr>
            <p:ph type="ctrTitle"/>
          </p:nvPr>
        </p:nvSpPr>
        <p:spPr>
          <a:xfrm>
            <a:off x="963168" y="1820206"/>
            <a:ext cx="10363200" cy="1828800"/>
          </a:xfrm>
        </p:spPr>
        <p:txBody>
          <a:bodyPr lIns="45720" rIns="45720" bIns="45720"/>
          <a:lstStyle>
            <a:lvl1pPr algn="r">
              <a:defRPr sz="3375"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963168" y="3685032"/>
            <a:ext cx="10363200" cy="914400"/>
          </a:xfrm>
        </p:spPr>
        <p:txBody>
          <a:bodyPr lIns="182880" tIns="0"/>
          <a:lstStyle>
            <a:lvl1pPr marL="27432" indent="0" algn="r">
              <a:spcBef>
                <a:spcPts val="0"/>
              </a:spcBef>
              <a:buNone/>
              <a:defRPr sz="1500">
                <a:solidFill>
                  <a:schemeClr val="bg2">
                    <a:shade val="25000"/>
                  </a:schemeClr>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C7BE8D73-788B-4BAF-A698-A4852D136A0B}" type="datetimeFigureOut">
              <a:rPr lang="en-US" smtClean="0"/>
              <a:pPr/>
              <a:t>8/15/2021</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3AD5F57E-EA18-4290-8685-9995EFB6F8EC}" type="slidenum">
              <a:rPr lang="en-US" smtClean="0"/>
              <a:pPr/>
              <a:t>‹#›</a:t>
            </a:fld>
            <a:endParaRPr lang="en-US"/>
          </a:p>
        </p:txBody>
      </p:sp>
    </p:spTree>
    <p:extLst>
      <p:ext uri="{BB962C8B-B14F-4D97-AF65-F5344CB8AC3E}">
        <p14:creationId xmlns:p14="http://schemas.microsoft.com/office/powerpoint/2010/main" val="2762730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lstStyle/>
          <a:p>
            <a:r>
              <a:rPr kumimoji="0" lang="en-US"/>
              <a:t>Click to edit Master title style</a:t>
            </a:r>
          </a:p>
        </p:txBody>
      </p:sp>
      <p:sp>
        <p:nvSpPr>
          <p:cNvPr id="3" name="Content Placeholder 2"/>
          <p:cNvSpPr>
            <a:spLocks noGrp="1"/>
          </p:cNvSpPr>
          <p:nvPr>
            <p:ph idx="1"/>
          </p:nvPr>
        </p:nvSpPr>
        <p:spPr>
          <a:xfrm>
            <a:off x="670560" y="530352"/>
            <a:ext cx="1091184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7BE8D73-788B-4BAF-A698-A4852D136A0B}" type="datetimeFigureOut">
              <a:rPr lang="en-US" smtClean="0"/>
              <a:pPr/>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5F57E-EA18-4290-8685-9995EFB6F8EC}" type="slidenum">
              <a:rPr lang="en-US" smtClean="0"/>
              <a:pPr/>
              <a:t>‹#›</a:t>
            </a:fld>
            <a:endParaRPr lang="en-US"/>
          </a:p>
        </p:txBody>
      </p:sp>
    </p:spTree>
    <p:extLst>
      <p:ext uri="{BB962C8B-B14F-4D97-AF65-F5344CB8AC3E}">
        <p14:creationId xmlns:p14="http://schemas.microsoft.com/office/powerpoint/2010/main" val="3295025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406402" y="329187"/>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1" name="Rounded Rectangle 10"/>
          <p:cNvSpPr/>
          <p:nvPr/>
        </p:nvSpPr>
        <p:spPr>
          <a:xfrm>
            <a:off x="558130" y="434165"/>
            <a:ext cx="11075745"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2" name="Title 1"/>
          <p:cNvSpPr>
            <a:spLocks noGrp="1"/>
          </p:cNvSpPr>
          <p:nvPr>
            <p:ph type="title"/>
          </p:nvPr>
        </p:nvSpPr>
        <p:spPr>
          <a:xfrm>
            <a:off x="624459" y="4928616"/>
            <a:ext cx="10911840" cy="676656"/>
          </a:xfrm>
        </p:spPr>
        <p:txBody>
          <a:bodyPr lIns="91440" bIns="0" anchor="b"/>
          <a:lstStyle>
            <a:lvl1pPr algn="l">
              <a:buNone/>
              <a:defRPr sz="27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624459" y="5624484"/>
            <a:ext cx="10911840" cy="420624"/>
          </a:xfrm>
        </p:spPr>
        <p:txBody>
          <a:bodyPr lIns="118872" tIns="0" anchor="t"/>
          <a:lstStyle>
            <a:lvl1pPr marL="0" marR="27432" indent="0" algn="l">
              <a:spcBef>
                <a:spcPts val="0"/>
              </a:spcBef>
              <a:spcAft>
                <a:spcPts val="0"/>
              </a:spcAft>
              <a:buNone/>
              <a:defRPr sz="1350" b="0">
                <a:solidFill>
                  <a:schemeClr val="accent1">
                    <a:shade val="50000"/>
                    <a:satMod val="110000"/>
                  </a:schemeClr>
                </a:solidFill>
                <a:effectLst/>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7BE8D73-788B-4BAF-A698-A4852D136A0B}" type="datetimeFigureOut">
              <a:rPr lang="en-US" smtClean="0"/>
              <a:pPr/>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5F57E-EA18-4290-8685-9995EFB6F8EC}" type="slidenum">
              <a:rPr lang="en-US" smtClean="0"/>
              <a:pPr/>
              <a:t>‹#›</a:t>
            </a:fld>
            <a:endParaRPr lang="en-US"/>
          </a:p>
        </p:txBody>
      </p:sp>
    </p:spTree>
    <p:extLst>
      <p:ext uri="{BB962C8B-B14F-4D97-AF65-F5344CB8AC3E}">
        <p14:creationId xmlns:p14="http://schemas.microsoft.com/office/powerpoint/2010/main" val="1604840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85803" y="530352"/>
            <a:ext cx="5242560" cy="4389120"/>
          </a:xfrm>
        </p:spPr>
        <p:txBody>
          <a:bodyPr/>
          <a:lstStyle>
            <a:lvl1pPr>
              <a:defRPr sz="1950"/>
            </a:lvl1pPr>
            <a:lvl2pPr>
              <a:defRPr sz="1650"/>
            </a:lvl2pPr>
            <a:lvl3pPr>
              <a:defRPr sz="1500"/>
            </a:lvl3pPr>
            <a:lvl4pPr>
              <a:defRPr sz="1350"/>
            </a:lvl4pPr>
            <a:lvl5pPr>
              <a:defRPr sz="135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340480" y="530352"/>
            <a:ext cx="5242560" cy="4389120"/>
          </a:xfrm>
        </p:spPr>
        <p:txBody>
          <a:bodyPr/>
          <a:lstStyle>
            <a:lvl1pPr>
              <a:defRPr sz="1950"/>
            </a:lvl1pPr>
            <a:lvl2pPr>
              <a:defRPr sz="1650"/>
            </a:lvl2pPr>
            <a:lvl3pPr>
              <a:defRPr sz="1500"/>
            </a:lvl3pPr>
            <a:lvl4pPr>
              <a:defRPr sz="1350"/>
            </a:lvl4pPr>
            <a:lvl5pPr>
              <a:defRPr sz="135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7BE8D73-788B-4BAF-A698-A4852D136A0B}" type="datetimeFigureOut">
              <a:rPr lang="en-US" smtClean="0"/>
              <a:pPr/>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5F57E-EA18-4290-8685-9995EFB6F8EC}" type="slidenum">
              <a:rPr lang="en-US" smtClean="0"/>
              <a:pPr/>
              <a:t>‹#›</a:t>
            </a:fld>
            <a:endParaRPr lang="en-US"/>
          </a:p>
        </p:txBody>
      </p:sp>
    </p:spTree>
    <p:extLst>
      <p:ext uri="{BB962C8B-B14F-4D97-AF65-F5344CB8AC3E}">
        <p14:creationId xmlns:p14="http://schemas.microsoft.com/office/powerpoint/2010/main" val="280147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809632" y="579438"/>
            <a:ext cx="5242560" cy="792162"/>
          </a:xfrm>
        </p:spPr>
        <p:txBody>
          <a:bodyPr lIns="146304" anchor="ctr"/>
          <a:lstStyle>
            <a:lvl1pPr marL="0" indent="0" algn="l">
              <a:buNone/>
              <a:defRPr sz="1800" b="1">
                <a:solidFill>
                  <a:schemeClr val="tx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02892" y="579438"/>
            <a:ext cx="5242560" cy="792162"/>
          </a:xfrm>
        </p:spPr>
        <p:txBody>
          <a:bodyPr lIns="137160" anchor="ctr"/>
          <a:lstStyle>
            <a:lvl1pPr marL="0" indent="0" algn="l">
              <a:buNone/>
              <a:defRPr sz="1800" b="1">
                <a:solidFill>
                  <a:schemeClr val="tx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809632" y="1447800"/>
            <a:ext cx="5242560" cy="3489960"/>
          </a:xfrm>
        </p:spPr>
        <p:txBody>
          <a:bodyPr anchor="t"/>
          <a:lstStyle>
            <a:lvl1pPr algn="l">
              <a:defRPr sz="1800"/>
            </a:lvl1pPr>
            <a:lvl2pPr algn="l">
              <a:defRPr sz="1500"/>
            </a:lvl2pPr>
            <a:lvl3pPr algn="l">
              <a:defRPr sz="1350"/>
            </a:lvl3pPr>
            <a:lvl4pPr algn="l">
              <a:defRPr sz="1200"/>
            </a:lvl4pPr>
            <a:lvl5pPr algn="l">
              <a:defRPr sz="12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02892" y="1447800"/>
            <a:ext cx="5242560" cy="3489960"/>
          </a:xfrm>
        </p:spPr>
        <p:txBody>
          <a:bodyPr anchor="t"/>
          <a:lstStyle>
            <a:lvl1pPr algn="l">
              <a:defRPr sz="1800"/>
            </a:lvl1pPr>
            <a:lvl2pPr algn="l">
              <a:defRPr sz="1500"/>
            </a:lvl2pPr>
            <a:lvl3pPr algn="l">
              <a:defRPr sz="1350"/>
            </a:lvl3pPr>
            <a:lvl4pPr algn="l">
              <a:defRPr sz="1200"/>
            </a:lvl4pPr>
            <a:lvl5pPr algn="l">
              <a:defRPr sz="12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7BE8D73-788B-4BAF-A698-A4852D136A0B}" type="datetimeFigureOut">
              <a:rPr lang="en-US" smtClean="0"/>
              <a:pPr/>
              <a:t>8/15/2021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D5F57E-EA18-4290-8685-9995EFB6F8EC}" type="slidenum">
              <a:rPr lang="en-US" smtClean="0"/>
              <a:pPr/>
              <a:t>‹#›</a:t>
            </a:fld>
            <a:endParaRPr lang="en-US"/>
          </a:p>
        </p:txBody>
      </p:sp>
    </p:spTree>
    <p:extLst>
      <p:ext uri="{BB962C8B-B14F-4D97-AF65-F5344CB8AC3E}">
        <p14:creationId xmlns:p14="http://schemas.microsoft.com/office/powerpoint/2010/main" val="581430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7BE8D73-788B-4BAF-A698-A4852D136A0B}" type="datetimeFigureOut">
              <a:rPr lang="en-US" smtClean="0"/>
              <a:pPr/>
              <a:t>8/15/2021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D5F57E-EA18-4290-8685-9995EFB6F8EC}" type="slidenum">
              <a:rPr lang="en-US" smtClean="0"/>
              <a:pPr/>
              <a:t>‹#›</a:t>
            </a:fld>
            <a:endParaRPr lang="en-US"/>
          </a:p>
        </p:txBody>
      </p:sp>
    </p:spTree>
    <p:extLst>
      <p:ext uri="{BB962C8B-B14F-4D97-AF65-F5344CB8AC3E}">
        <p14:creationId xmlns:p14="http://schemas.microsoft.com/office/powerpoint/2010/main" val="4255697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406402" y="329187"/>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2" name="Date Placeholder 1"/>
          <p:cNvSpPr>
            <a:spLocks noGrp="1"/>
          </p:cNvSpPr>
          <p:nvPr>
            <p:ph type="dt" sz="half" idx="10"/>
          </p:nvPr>
        </p:nvSpPr>
        <p:spPr/>
        <p:txBody>
          <a:bodyPr/>
          <a:lstStyle/>
          <a:p>
            <a:fld id="{C7BE8D73-788B-4BAF-A698-A4852D136A0B}" type="datetimeFigureOut">
              <a:rPr lang="en-US" smtClean="0"/>
              <a:pPr/>
              <a:t>8/15/2021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D5F57E-EA18-4290-8685-9995EFB6F8EC}" type="slidenum">
              <a:rPr lang="en-US" smtClean="0"/>
              <a:pPr/>
              <a:t>‹#›</a:t>
            </a:fld>
            <a:endParaRPr lang="en-US"/>
          </a:p>
        </p:txBody>
      </p:sp>
    </p:spTree>
    <p:extLst>
      <p:ext uri="{BB962C8B-B14F-4D97-AF65-F5344CB8AC3E}">
        <p14:creationId xmlns:p14="http://schemas.microsoft.com/office/powerpoint/2010/main" val="2930914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85045" y="533400"/>
            <a:ext cx="3962400" cy="914400"/>
          </a:xfrm>
        </p:spPr>
        <p:txBody>
          <a:bodyPr anchor="b"/>
          <a:lstStyle>
            <a:lvl1pPr algn="l">
              <a:buNone/>
              <a:defRPr sz="165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7385129" y="1447802"/>
            <a:ext cx="3962400" cy="4206112"/>
          </a:xfrm>
        </p:spPr>
        <p:txBody>
          <a:bodyPr lIns="91440"/>
          <a:lstStyle>
            <a:lvl1pPr marL="13716" marR="13716" indent="0">
              <a:spcBef>
                <a:spcPts val="0"/>
              </a:spcBef>
              <a:buNone/>
              <a:defRPr sz="1050">
                <a:solidFill>
                  <a:schemeClr val="tx1"/>
                </a:solidFill>
              </a:defRPr>
            </a:lvl1pPr>
            <a:lvl2pPr>
              <a:buNone/>
              <a:defRPr sz="900">
                <a:solidFill>
                  <a:schemeClr val="tx1"/>
                </a:solidFill>
              </a:defRPr>
            </a:lvl2pPr>
            <a:lvl3pPr>
              <a:buNone/>
              <a:defRPr sz="750">
                <a:solidFill>
                  <a:schemeClr val="tx1"/>
                </a:solidFill>
              </a:defRPr>
            </a:lvl3pPr>
            <a:lvl4pPr>
              <a:buNone/>
              <a:defRPr sz="675">
                <a:solidFill>
                  <a:schemeClr val="tx1"/>
                </a:solidFill>
              </a:defRPr>
            </a:lvl4pPr>
            <a:lvl5pPr>
              <a:buNone/>
              <a:defRPr sz="675">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1015163" y="930144"/>
            <a:ext cx="6168212" cy="4724402"/>
          </a:xfrm>
        </p:spPr>
        <p:txBody>
          <a:bodyPr/>
          <a:lstStyle>
            <a:lvl1pPr>
              <a:defRPr sz="2100">
                <a:solidFill>
                  <a:schemeClr val="tx1"/>
                </a:solidFill>
              </a:defRPr>
            </a:lvl1pPr>
            <a:lvl2pPr>
              <a:defRPr sz="1950">
                <a:solidFill>
                  <a:schemeClr val="tx1"/>
                </a:solidFill>
              </a:defRPr>
            </a:lvl2pPr>
            <a:lvl3pPr>
              <a:defRPr sz="1800">
                <a:solidFill>
                  <a:schemeClr val="tx1"/>
                </a:solidFill>
              </a:defRPr>
            </a:lvl3pPr>
            <a:lvl4pPr>
              <a:defRPr sz="1500">
                <a:solidFill>
                  <a:schemeClr val="tx1"/>
                </a:solidFill>
              </a:defRPr>
            </a:lvl4pPr>
            <a:lvl5pPr>
              <a:defRPr sz="15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7BE8D73-788B-4BAF-A698-A4852D136A0B}" type="datetimeFigureOut">
              <a:rPr lang="en-US" smtClean="0"/>
              <a:pPr/>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5F57E-EA18-4290-8685-9995EFB6F8EC}" type="slidenum">
              <a:rPr lang="en-US" smtClean="0"/>
              <a:pPr/>
              <a:t>‹#›</a:t>
            </a:fld>
            <a:endParaRPr lang="en-US"/>
          </a:p>
        </p:txBody>
      </p:sp>
    </p:spTree>
    <p:extLst>
      <p:ext uri="{BB962C8B-B14F-4D97-AF65-F5344CB8AC3E}">
        <p14:creationId xmlns:p14="http://schemas.microsoft.com/office/powerpoint/2010/main" val="203102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buFont typeface="Arial" pitchFamily="34" charset="0"/>
              <a:buChar cha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8/15/2021</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8106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406402" y="329187"/>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1" name="Round Single Corner Rectangle 10"/>
          <p:cNvSpPr/>
          <p:nvPr/>
        </p:nvSpPr>
        <p:spPr>
          <a:xfrm>
            <a:off x="8534402" y="434162"/>
            <a:ext cx="3099473"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2" name="Title 1"/>
          <p:cNvSpPr>
            <a:spLocks noGrp="1"/>
          </p:cNvSpPr>
          <p:nvPr>
            <p:ph type="title"/>
          </p:nvPr>
        </p:nvSpPr>
        <p:spPr>
          <a:xfrm>
            <a:off x="609600" y="5012056"/>
            <a:ext cx="10972800" cy="1051560"/>
          </a:xfrm>
        </p:spPr>
        <p:txBody>
          <a:bodyPr anchor="t"/>
          <a:lstStyle>
            <a:lvl1pPr algn="l">
              <a:buNone/>
              <a:defRPr sz="27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8616949" y="533400"/>
            <a:ext cx="2987040" cy="4211480"/>
          </a:xfrm>
        </p:spPr>
        <p:txBody>
          <a:bodyPr lIns="91440"/>
          <a:lstStyle>
            <a:lvl1pPr marL="34290" indent="0" algn="l">
              <a:spcBef>
                <a:spcPts val="0"/>
              </a:spcBef>
              <a:buNone/>
              <a:defRPr sz="1050">
                <a:solidFill>
                  <a:srgbClr val="FFFFFF"/>
                </a:solidFill>
              </a:defRPr>
            </a:lvl1pPr>
            <a:lvl2pPr>
              <a:defRPr sz="900">
                <a:solidFill>
                  <a:srgbClr val="FFFFFF"/>
                </a:solidFill>
              </a:defRPr>
            </a:lvl2pPr>
            <a:lvl3pPr>
              <a:defRPr sz="750">
                <a:solidFill>
                  <a:srgbClr val="FFFFFF"/>
                </a:solidFill>
              </a:defRPr>
            </a:lvl3pPr>
            <a:lvl4pPr>
              <a:defRPr sz="675">
                <a:solidFill>
                  <a:srgbClr val="FFFFFF"/>
                </a:solidFill>
              </a:defRPr>
            </a:lvl4pPr>
            <a:lvl5pPr>
              <a:defRPr sz="675">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7BE8D73-788B-4BAF-A698-A4852D136A0B}" type="datetimeFigureOut">
              <a:rPr lang="en-US" smtClean="0"/>
              <a:pPr/>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5F57E-EA18-4290-8685-9995EFB6F8EC}" type="slidenum">
              <a:rPr lang="en-US" smtClean="0"/>
              <a:pPr/>
              <a:t>‹#›</a:t>
            </a:fld>
            <a:endParaRPr lang="en-US"/>
          </a:p>
        </p:txBody>
      </p:sp>
      <p:sp>
        <p:nvSpPr>
          <p:cNvPr id="3" name="Picture Placeholder 2"/>
          <p:cNvSpPr>
            <a:spLocks noGrp="1"/>
          </p:cNvSpPr>
          <p:nvPr>
            <p:ph type="pic" idx="1"/>
          </p:nvPr>
        </p:nvSpPr>
        <p:spPr>
          <a:xfrm>
            <a:off x="561973" y="435768"/>
            <a:ext cx="7900416" cy="4343400"/>
          </a:xfrm>
          <a:prstGeom prst="snipRoundRect">
            <a:avLst>
              <a:gd name="adj1" fmla="val 1040"/>
              <a:gd name="adj2" fmla="val 0"/>
            </a:avLst>
          </a:prstGeom>
          <a:solidFill>
            <a:schemeClr val="bg2">
              <a:shade val="10000"/>
            </a:schemeClr>
          </a:solidFill>
        </p:spPr>
        <p:txBody>
          <a:bodyPr/>
          <a:lstStyle>
            <a:lvl1pPr marL="0" indent="0">
              <a:buNone/>
              <a:defRPr sz="2400"/>
            </a:lvl1pPr>
            <a:extLst/>
          </a:lstStyle>
          <a:p>
            <a:r>
              <a:rPr kumimoji="0" lang="en-US"/>
              <a:t>Click icon to add picture</a:t>
            </a:r>
          </a:p>
        </p:txBody>
      </p:sp>
    </p:spTree>
    <p:extLst>
      <p:ext uri="{BB962C8B-B14F-4D97-AF65-F5344CB8AC3E}">
        <p14:creationId xmlns:p14="http://schemas.microsoft.com/office/powerpoint/2010/main" val="3458376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670560" y="530352"/>
            <a:ext cx="1091184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7BE8D73-788B-4BAF-A698-A4852D136A0B}" type="datetimeFigureOut">
              <a:rPr lang="en-US" smtClean="0"/>
              <a:pPr/>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5F57E-EA18-4290-8685-9995EFB6F8EC}" type="slidenum">
              <a:rPr lang="en-US" smtClean="0"/>
              <a:pPr/>
              <a:t>‹#›</a:t>
            </a:fld>
            <a:endParaRPr lang="en-US"/>
          </a:p>
        </p:txBody>
      </p:sp>
    </p:spTree>
    <p:extLst>
      <p:ext uri="{BB962C8B-B14F-4D97-AF65-F5344CB8AC3E}">
        <p14:creationId xmlns:p14="http://schemas.microsoft.com/office/powerpoint/2010/main" val="2110027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7"/>
            <a:ext cx="26416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711200" y="533405"/>
            <a:ext cx="79248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7BE8D73-788B-4BAF-A698-A4852D136A0B}" type="datetimeFigureOut">
              <a:rPr lang="en-US" smtClean="0"/>
              <a:pPr/>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5F57E-EA18-4290-8685-9995EFB6F8EC}" type="slidenum">
              <a:rPr lang="en-US" smtClean="0"/>
              <a:pPr/>
              <a:t>‹#›</a:t>
            </a:fld>
            <a:endParaRPr lang="en-US"/>
          </a:p>
        </p:txBody>
      </p:sp>
    </p:spTree>
    <p:extLst>
      <p:ext uri="{BB962C8B-B14F-4D97-AF65-F5344CB8AC3E}">
        <p14:creationId xmlns:p14="http://schemas.microsoft.com/office/powerpoint/2010/main" val="1428140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5728972"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963084" y="1371603"/>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963084" y="4068766"/>
            <a:ext cx="10363200" cy="1131887"/>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8/15/2021</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1568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
        <p:nvSpPr>
          <p:cNvPr id="9" name="Content Placeholder 8"/>
          <p:cNvSpPr>
            <a:spLocks noGrp="1"/>
          </p:cNvSpPr>
          <p:nvPr>
            <p:ph sz="quarter" idx="13"/>
          </p:nvPr>
        </p:nvSpPr>
        <p:spPr>
          <a:xfrm>
            <a:off x="487680" y="1600200"/>
            <a:ext cx="5388864"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8/15/2021</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3333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609600" y="2212848"/>
            <a:ext cx="5388864"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2" y="1600200"/>
            <a:ext cx="5389033" cy="609600"/>
          </a:xfrm>
        </p:spPr>
        <p:txBody>
          <a:bodyPr anchor="b">
            <a:noAutofit/>
          </a:bodyPr>
          <a:lstStyle>
            <a:lvl1pPr marL="0" indent="0" algn="ctr">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12"/>
          <p:cNvSpPr>
            <a:spLocks noGrp="1"/>
          </p:cNvSpPr>
          <p:nvPr>
            <p:ph sz="quarter" idx="14"/>
          </p:nvPr>
        </p:nvSpPr>
        <p:spPr>
          <a:xfrm>
            <a:off x="6230112" y="2212851"/>
            <a:ext cx="5388864"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49BF3EA-1A78-4F07-BDC0-C8A1BD461199}" type="datetimeFigureOut">
              <a:rPr lang="en-US" smtClean="0"/>
              <a:t>8/15/2021</a:t>
            </a:fld>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24459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625"/>
            <a:ext cx="10972800" cy="1600200"/>
          </a:xfrm>
        </p:spPr>
        <p:txBody>
          <a:bodyPr/>
          <a:lstStyle>
            <a:lvl1pPr>
              <a:defRPr>
                <a:effectLst/>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49BF3EA-1A78-4F07-BDC0-C8A1BD461199}" type="datetimeFigureOut">
              <a:rPr lang="en-US" smtClean="0"/>
              <a:t>8/15/2021</a:t>
            </a:fld>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6798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49BF3EA-1A78-4F07-BDC0-C8A1BD461199}" type="datetimeFigureOut">
              <a:rPr lang="en-US" smtClean="0"/>
              <a:t>8/15/2021</a:t>
            </a:fld>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54600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8" y="266700"/>
            <a:ext cx="4011084" cy="2095500"/>
          </a:xfrm>
        </p:spPr>
        <p:txBody>
          <a:bodyPr anchor="b"/>
          <a:lstStyle>
            <a:lvl1pPr algn="ctr">
              <a:lnSpc>
                <a:spcPct val="100000"/>
              </a:lnSpc>
              <a:defRPr sz="2800" b="0">
                <a:effectLst/>
              </a:defRPr>
            </a:lvl1pPr>
          </a:lstStyle>
          <a:p>
            <a:r>
              <a:rPr lang="en-US"/>
              <a:t>Click to edit Master title style</a:t>
            </a:r>
            <a:endParaRPr lang="en-US" dirty="0"/>
          </a:p>
        </p:txBody>
      </p:sp>
      <p:sp>
        <p:nvSpPr>
          <p:cNvPr id="3" name="Content Placeholder 2"/>
          <p:cNvSpPr>
            <a:spLocks noGrp="1"/>
          </p:cNvSpPr>
          <p:nvPr>
            <p:ph idx="1"/>
          </p:nvPr>
        </p:nvSpPr>
        <p:spPr>
          <a:xfrm>
            <a:off x="958851" y="273053"/>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6118" y="2438403"/>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8/15/2021</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78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6" y="228600"/>
            <a:ext cx="7615765" cy="895350"/>
          </a:xfrm>
        </p:spPr>
        <p:txBody>
          <a:bodyPr anchor="b"/>
          <a:lstStyle>
            <a:lvl1pPr algn="ctr">
              <a:lnSpc>
                <a:spcPct val="100000"/>
              </a:lnSpc>
              <a:defRPr sz="2800" b="0">
                <a:effectLst/>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2010836"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39436"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8/15/2021</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65547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2">
        <a:schemeClr val="bg2"/>
      </p:bgRef>
    </p:bg>
    <p:spTree>
      <p:nvGrpSpPr>
        <p:cNvPr id="1" name=""/>
        <p:cNvGrpSpPr/>
        <p:nvPr/>
      </p:nvGrpSpPr>
      <p:grpSpPr>
        <a:xfrm>
          <a:off x="0" y="0"/>
          <a:ext cx="0" cy="0"/>
          <a:chOff x="0" y="0"/>
          <a:chExt cx="0" cy="0"/>
        </a:xfrm>
      </p:grpSpPr>
      <p:sp>
        <p:nvSpPr>
          <p:cNvPr id="7" name="Oval 6"/>
          <p:cNvSpPr/>
          <p:nvPr/>
        </p:nvSpPr>
        <p:spPr>
          <a:xfrm>
            <a:off x="11277015"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tx1">
                  <a:lumMod val="65000"/>
                  <a:lumOff val="35000"/>
                </a:schemeClr>
              </a:solidFill>
              <a:latin typeface="+mn-lt"/>
              <a:ea typeface="+mn-ea"/>
              <a:cs typeface="+mn-cs"/>
            </a:endParaRPr>
          </a:p>
        </p:txBody>
      </p:sp>
      <p:sp>
        <p:nvSpPr>
          <p:cNvPr id="8" name="Oval 7"/>
          <p:cNvSpPr/>
          <p:nvPr/>
        </p:nvSpPr>
        <p:spPr>
          <a:xfrm>
            <a:off x="758827"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65000"/>
                  <a:lumOff val="35000"/>
                </a:schemeClr>
              </a:solidFill>
            </a:endParaRPr>
          </a:p>
        </p:txBody>
      </p:sp>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78887" y="6356353"/>
            <a:ext cx="3797300" cy="365125"/>
          </a:xfrm>
          <a:prstGeom prst="rect">
            <a:avLst/>
          </a:prstGeom>
        </p:spPr>
        <p:txBody>
          <a:bodyPr vert="horz" lIns="45720" tIns="45720" rIns="91440" bIns="45720" rtlCol="0" anchor="ctr"/>
          <a:lstStyle>
            <a:lvl1pPr algn="l">
              <a:defRPr sz="1200">
                <a:solidFill>
                  <a:schemeClr val="tx1"/>
                </a:solidFill>
                <a:latin typeface="Century Gothic" pitchFamily="34" charset="0"/>
              </a:defRPr>
            </a:lvl1pPr>
          </a:lstStyle>
          <a:p>
            <a:r>
              <a:rPr lang="en-US" dirty="0"/>
              <a:t>Add a footer</a:t>
            </a:r>
          </a:p>
        </p:txBody>
      </p:sp>
      <p:sp>
        <p:nvSpPr>
          <p:cNvPr id="4" name="Date Placeholder 3"/>
          <p:cNvSpPr>
            <a:spLocks noGrp="1"/>
          </p:cNvSpPr>
          <p:nvPr>
            <p:ph type="dt" sz="half" idx="2"/>
          </p:nvPr>
        </p:nvSpPr>
        <p:spPr>
          <a:xfrm>
            <a:off x="8484463" y="6356353"/>
            <a:ext cx="2781300" cy="365125"/>
          </a:xfrm>
          <a:prstGeom prst="rect">
            <a:avLst/>
          </a:prstGeom>
        </p:spPr>
        <p:txBody>
          <a:bodyPr vert="horz" lIns="91440" tIns="45720" rIns="45720" bIns="45720" rtlCol="0" anchor="ctr"/>
          <a:lstStyle>
            <a:lvl1pPr algn="r">
              <a:defRPr sz="1200">
                <a:solidFill>
                  <a:schemeClr val="tx1"/>
                </a:solidFill>
                <a:latin typeface="Century Gothic" pitchFamily="34" charset="0"/>
              </a:defRPr>
            </a:lvl1pPr>
          </a:lstStyle>
          <a:p>
            <a:fld id="{349BF3EA-1A78-4F07-BDC0-C8A1BD461199}" type="datetimeFigureOut">
              <a:rPr lang="en-US" smtClean="0"/>
              <a:pPr/>
              <a:t>8/15/2021</a:t>
            </a:fld>
            <a:endParaRPr lang="en-US" dirty="0"/>
          </a:p>
        </p:txBody>
      </p:sp>
      <p:sp>
        <p:nvSpPr>
          <p:cNvPr id="6" name="Slide Number Placeholder 5"/>
          <p:cNvSpPr>
            <a:spLocks noGrp="1"/>
          </p:cNvSpPr>
          <p:nvPr>
            <p:ph type="sldNum" sz="quarter" idx="4"/>
          </p:nvPr>
        </p:nvSpPr>
        <p:spPr>
          <a:xfrm>
            <a:off x="11391039" y="6356353"/>
            <a:ext cx="749300" cy="365125"/>
          </a:xfrm>
          <a:prstGeom prst="rect">
            <a:avLst/>
          </a:prstGeom>
        </p:spPr>
        <p:txBody>
          <a:bodyPr vert="horz" lIns="27432" tIns="45720" rIns="45720" bIns="45720" rtlCol="0" anchor="ctr"/>
          <a:lstStyle>
            <a:lvl1pPr algn="l">
              <a:defRPr sz="1200">
                <a:solidFill>
                  <a:schemeClr val="tx1"/>
                </a:solidFill>
                <a:latin typeface="Century Gothic" pitchFamily="34" charset="0"/>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0122519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ts val="4800"/>
        </a:lnSpc>
        <a:spcBef>
          <a:spcPct val="0"/>
        </a:spcBef>
        <a:buNone/>
        <a:defRPr sz="4800" kern="1200">
          <a:solidFill>
            <a:schemeClr val="tx2"/>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406402" y="329187"/>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Rounded Rectangle 8"/>
          <p:cNvSpPr/>
          <p:nvPr/>
        </p:nvSpPr>
        <p:spPr>
          <a:xfrm>
            <a:off x="558130" y="434162"/>
            <a:ext cx="11075745"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3" name="Title Placeholder 12"/>
          <p:cNvSpPr>
            <a:spLocks noGrp="1"/>
          </p:cNvSpPr>
          <p:nvPr>
            <p:ph type="title"/>
          </p:nvPr>
        </p:nvSpPr>
        <p:spPr>
          <a:xfrm>
            <a:off x="670560" y="4985590"/>
            <a:ext cx="1091184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670560" y="530352"/>
            <a:ext cx="1091184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5035104" y="6111878"/>
            <a:ext cx="3048000" cy="365125"/>
          </a:xfrm>
          <a:prstGeom prst="rect">
            <a:avLst/>
          </a:prstGeom>
        </p:spPr>
        <p:txBody>
          <a:bodyPr vert="horz" anchor="b"/>
          <a:lstStyle>
            <a:lvl1pPr algn="r" eaLnBrk="1" latinLnBrk="0" hangingPunct="1">
              <a:defRPr kumimoji="0" sz="750">
                <a:solidFill>
                  <a:schemeClr val="bg2">
                    <a:shade val="50000"/>
                  </a:schemeClr>
                </a:solidFill>
              </a:defRPr>
            </a:lvl1pPr>
            <a:extLst/>
          </a:lstStyle>
          <a:p>
            <a:fld id="{C7BE8D73-788B-4BAF-A698-A4852D136A0B}" type="datetimeFigureOut">
              <a:rPr lang="en-US" smtClean="0"/>
              <a:pPr/>
              <a:t>8/15/2021</a:t>
            </a:fld>
            <a:endParaRPr lang="en-US"/>
          </a:p>
        </p:txBody>
      </p:sp>
      <p:sp>
        <p:nvSpPr>
          <p:cNvPr id="18" name="Footer Placeholder 17"/>
          <p:cNvSpPr>
            <a:spLocks noGrp="1"/>
          </p:cNvSpPr>
          <p:nvPr>
            <p:ph type="ftr" sz="quarter" idx="3"/>
          </p:nvPr>
        </p:nvSpPr>
        <p:spPr>
          <a:xfrm>
            <a:off x="8083104" y="6111878"/>
            <a:ext cx="3048000" cy="365125"/>
          </a:xfrm>
          <a:prstGeom prst="rect">
            <a:avLst/>
          </a:prstGeom>
        </p:spPr>
        <p:txBody>
          <a:bodyPr vert="horz" anchor="b"/>
          <a:lstStyle>
            <a:lvl1pPr algn="l" eaLnBrk="1" latinLnBrk="0" hangingPunct="1">
              <a:defRPr kumimoji="0" sz="75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11131104" y="6111878"/>
            <a:ext cx="609600" cy="365125"/>
          </a:xfrm>
          <a:prstGeom prst="rect">
            <a:avLst/>
          </a:prstGeom>
        </p:spPr>
        <p:txBody>
          <a:bodyPr vert="horz" anchor="b"/>
          <a:lstStyle>
            <a:lvl1pPr algn="r" eaLnBrk="1" latinLnBrk="0" hangingPunct="1">
              <a:defRPr kumimoji="0" sz="750">
                <a:solidFill>
                  <a:schemeClr val="bg2">
                    <a:shade val="50000"/>
                  </a:schemeClr>
                </a:solidFill>
              </a:defRPr>
            </a:lvl1pPr>
            <a:extLst/>
          </a:lstStyle>
          <a:p>
            <a:fld id="{3AD5F57E-EA18-4290-8685-9995EFB6F8EC}" type="slidenum">
              <a:rPr lang="en-US" smtClean="0"/>
              <a:pPr/>
              <a:t>‹#›</a:t>
            </a:fld>
            <a:endParaRPr lang="en-US"/>
          </a:p>
        </p:txBody>
      </p:sp>
    </p:spTree>
    <p:extLst>
      <p:ext uri="{BB962C8B-B14F-4D97-AF65-F5344CB8AC3E}">
        <p14:creationId xmlns:p14="http://schemas.microsoft.com/office/powerpoint/2010/main" val="10248233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27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198882" indent="-198882" algn="l" rtl="0" eaLnBrk="1" latinLnBrk="0" hangingPunct="1">
        <a:spcBef>
          <a:spcPts val="188"/>
        </a:spcBef>
        <a:buClr>
          <a:schemeClr val="accent1"/>
        </a:buClr>
        <a:buSzPct val="80000"/>
        <a:buFont typeface="Wingdings 2"/>
        <a:buChar char=""/>
        <a:defRPr kumimoji="0" sz="2100" kern="1200">
          <a:solidFill>
            <a:schemeClr val="tx1"/>
          </a:solidFill>
          <a:effectLst/>
          <a:latin typeface="+mn-lt"/>
          <a:ea typeface="+mn-ea"/>
          <a:cs typeface="+mn-cs"/>
        </a:defRPr>
      </a:lvl1pPr>
      <a:lvl2pPr marL="411480" indent="-150876" algn="l" rtl="0" eaLnBrk="1" latinLnBrk="0" hangingPunct="1">
        <a:spcBef>
          <a:spcPts val="188"/>
        </a:spcBef>
        <a:buClr>
          <a:schemeClr val="accent1"/>
        </a:buClr>
        <a:buSzPct val="100000"/>
        <a:buFont typeface="Verdana"/>
        <a:buChar char="◦"/>
        <a:defRPr kumimoji="0" sz="1800" kern="1200">
          <a:solidFill>
            <a:schemeClr val="tx1"/>
          </a:solidFill>
          <a:latin typeface="+mn-lt"/>
          <a:ea typeface="+mn-ea"/>
          <a:cs typeface="+mn-cs"/>
        </a:defRPr>
      </a:lvl2pPr>
      <a:lvl3pPr marL="589788" indent="-137160" algn="l" rtl="0" eaLnBrk="1" latinLnBrk="0" hangingPunct="1">
        <a:spcBef>
          <a:spcPts val="188"/>
        </a:spcBef>
        <a:buClr>
          <a:schemeClr val="accent2">
            <a:tint val="85000"/>
            <a:satMod val="285000"/>
          </a:schemeClr>
        </a:buClr>
        <a:buSzPct val="100000"/>
        <a:buFont typeface="Wingdings 2"/>
        <a:buChar char=""/>
        <a:defRPr kumimoji="0" sz="1650" kern="1200">
          <a:solidFill>
            <a:schemeClr val="tx1"/>
          </a:solidFill>
          <a:latin typeface="+mn-lt"/>
          <a:ea typeface="+mn-ea"/>
          <a:cs typeface="+mn-cs"/>
        </a:defRPr>
      </a:lvl3pPr>
      <a:lvl4pPr marL="768096" indent="-137160" algn="l" rtl="0" eaLnBrk="1" latinLnBrk="0" hangingPunct="1">
        <a:spcBef>
          <a:spcPts val="173"/>
        </a:spcBef>
        <a:buClr>
          <a:schemeClr val="accent2">
            <a:tint val="85000"/>
            <a:satMod val="285000"/>
          </a:schemeClr>
        </a:buClr>
        <a:buSzPct val="112000"/>
        <a:buFont typeface="Verdana"/>
        <a:buChar char="◦"/>
        <a:defRPr kumimoji="0" sz="1425" kern="1200">
          <a:solidFill>
            <a:schemeClr val="tx1"/>
          </a:solidFill>
          <a:latin typeface="+mn-lt"/>
          <a:ea typeface="+mn-ea"/>
          <a:cs typeface="+mn-cs"/>
        </a:defRPr>
      </a:lvl4pPr>
      <a:lvl5pPr marL="960120" indent="-137160" algn="l" rtl="0" eaLnBrk="1" latinLnBrk="0" hangingPunct="1">
        <a:spcBef>
          <a:spcPts val="188"/>
        </a:spcBef>
        <a:buClr>
          <a:schemeClr val="accent3">
            <a:tint val="85000"/>
            <a:satMod val="275000"/>
          </a:schemeClr>
        </a:buClr>
        <a:buSzPct val="100000"/>
        <a:buFont typeface="Wingdings 2"/>
        <a:buChar char=""/>
        <a:defRPr kumimoji="0" sz="1350" kern="1200">
          <a:solidFill>
            <a:schemeClr val="tx1"/>
          </a:solidFill>
          <a:latin typeface="+mn-lt"/>
          <a:ea typeface="+mn-ea"/>
          <a:cs typeface="+mn-cs"/>
        </a:defRPr>
      </a:lvl5pPr>
      <a:lvl6pPr marL="1117854" indent="-137160" algn="l" rtl="0" eaLnBrk="1" latinLnBrk="0" hangingPunct="1">
        <a:spcBef>
          <a:spcPts val="188"/>
        </a:spcBef>
        <a:buClr>
          <a:schemeClr val="accent3">
            <a:tint val="85000"/>
            <a:satMod val="275000"/>
          </a:schemeClr>
        </a:buClr>
        <a:buSzPct val="100000"/>
        <a:buFont typeface="Verdana"/>
        <a:buChar char="◦"/>
        <a:defRPr kumimoji="0" sz="1275" kern="1200" baseline="0">
          <a:solidFill>
            <a:schemeClr val="tx1"/>
          </a:solidFill>
          <a:latin typeface="+mn-lt"/>
          <a:ea typeface="+mn-ea"/>
          <a:cs typeface="+mn-cs"/>
        </a:defRPr>
      </a:lvl6pPr>
      <a:lvl7pPr marL="1275588" indent="-137160" algn="l" rtl="0" eaLnBrk="1" latinLnBrk="0" hangingPunct="1">
        <a:spcBef>
          <a:spcPts val="191"/>
        </a:spcBef>
        <a:buClr>
          <a:schemeClr val="accent3">
            <a:tint val="85000"/>
            <a:satMod val="275000"/>
          </a:schemeClr>
        </a:buClr>
        <a:buSzPct val="100000"/>
        <a:buFont typeface="Wingdings 2"/>
        <a:buChar char=""/>
        <a:defRPr kumimoji="0" sz="1125" kern="1200">
          <a:solidFill>
            <a:schemeClr val="tx1"/>
          </a:solidFill>
          <a:latin typeface="+mn-lt"/>
          <a:ea typeface="+mn-ea"/>
          <a:cs typeface="+mn-cs"/>
        </a:defRPr>
      </a:lvl7pPr>
      <a:lvl8pPr marL="1440180" indent="-137160" algn="l" rtl="0" eaLnBrk="1" latinLnBrk="0" hangingPunct="1">
        <a:spcBef>
          <a:spcPts val="193"/>
        </a:spcBef>
        <a:buClr>
          <a:schemeClr val="accent3">
            <a:tint val="85000"/>
            <a:satMod val="275000"/>
          </a:schemeClr>
        </a:buClr>
        <a:buSzPct val="100000"/>
        <a:buFont typeface="Verdana"/>
        <a:buChar char="◦"/>
        <a:defRPr kumimoji="0" sz="1125" kern="1200" baseline="0">
          <a:solidFill>
            <a:schemeClr val="tx1"/>
          </a:solidFill>
          <a:latin typeface="+mn-lt"/>
          <a:ea typeface="+mn-ea"/>
          <a:cs typeface="+mn-cs"/>
        </a:defRPr>
      </a:lvl8pPr>
      <a:lvl9pPr marL="1611630" indent="-137160" algn="l" rtl="0" eaLnBrk="1" latinLnBrk="0" hangingPunct="1">
        <a:spcBef>
          <a:spcPts val="191"/>
        </a:spcBef>
        <a:buClr>
          <a:schemeClr val="accent3">
            <a:tint val="85000"/>
            <a:satMod val="275000"/>
          </a:schemeClr>
        </a:buClr>
        <a:buSzPct val="100000"/>
        <a:buFont typeface="Wingdings 2"/>
        <a:buChar char=""/>
        <a:defRPr kumimoji="0" sz="1125"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9601"/>
            <a:ext cx="12192000" cy="4267200"/>
          </a:xfrm>
        </p:spPr>
        <p:txBody>
          <a:bodyPr>
            <a:noAutofit/>
          </a:bodyPr>
          <a:lstStyle/>
          <a:p>
            <a:r>
              <a:rPr lang="en-US" sz="5400" b="1" dirty="0"/>
              <a:t>2 Peter 1</a:t>
            </a:r>
            <a:br>
              <a:rPr lang="en-US" sz="5400" dirty="0"/>
            </a:br>
            <a:r>
              <a:rPr lang="en-US" sz="5400" dirty="0"/>
              <a:t>Avoid False Teaching by Knowing the Nature of Salvation and Scripture</a:t>
            </a:r>
          </a:p>
        </p:txBody>
      </p:sp>
      <p:sp>
        <p:nvSpPr>
          <p:cNvPr id="3" name="Content Placeholder 2"/>
          <p:cNvSpPr>
            <a:spLocks noGrp="1"/>
          </p:cNvSpPr>
          <p:nvPr>
            <p:ph type="subTitle" idx="1"/>
          </p:nvPr>
        </p:nvSpPr>
        <p:spPr>
          <a:xfrm>
            <a:off x="-1" y="4953000"/>
            <a:ext cx="12191999" cy="1219200"/>
          </a:xfrm>
        </p:spPr>
        <p:txBody>
          <a:bodyPr/>
          <a:lstStyle/>
          <a:p>
            <a:r>
              <a:rPr lang="en-US" dirty="0"/>
              <a:t>David White</a:t>
            </a:r>
          </a:p>
          <a:p>
            <a:r>
              <a:rPr lang="en-US" dirty="0"/>
              <a:t>August 15, 2021</a:t>
            </a:r>
          </a:p>
        </p:txBody>
      </p:sp>
    </p:spTree>
    <p:extLst>
      <p:ext uri="{BB962C8B-B14F-4D97-AF65-F5344CB8AC3E}">
        <p14:creationId xmlns:p14="http://schemas.microsoft.com/office/powerpoint/2010/main" val="109635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E4A65-FB6C-4006-A08B-42F0E47EBFAB}"/>
              </a:ext>
            </a:extLst>
          </p:cNvPr>
          <p:cNvSpPr>
            <a:spLocks noGrp="1"/>
          </p:cNvSpPr>
          <p:nvPr>
            <p:ph type="title"/>
          </p:nvPr>
        </p:nvSpPr>
        <p:spPr>
          <a:xfrm>
            <a:off x="0" y="0"/>
            <a:ext cx="12192000" cy="1600200"/>
          </a:xfrm>
        </p:spPr>
        <p:txBody>
          <a:bodyPr/>
          <a:lstStyle/>
          <a:p>
            <a:r>
              <a:rPr lang="en-US" dirty="0"/>
              <a:t>Avoid False Teaching by Understanding Salvation</a:t>
            </a:r>
          </a:p>
        </p:txBody>
      </p:sp>
      <p:sp>
        <p:nvSpPr>
          <p:cNvPr id="3" name="Content Placeholder 2">
            <a:extLst>
              <a:ext uri="{FF2B5EF4-FFF2-40B4-BE49-F238E27FC236}">
                <a16:creationId xmlns:a16="http://schemas.microsoft.com/office/drawing/2014/main" id="{DABF9877-DF3D-44ED-8AF2-4A43C2E1AFF7}"/>
              </a:ext>
            </a:extLst>
          </p:cNvPr>
          <p:cNvSpPr>
            <a:spLocks noGrp="1"/>
          </p:cNvSpPr>
          <p:nvPr>
            <p:ph idx="1"/>
          </p:nvPr>
        </p:nvSpPr>
        <p:spPr>
          <a:xfrm>
            <a:off x="0" y="1600203"/>
            <a:ext cx="12192000" cy="4525963"/>
          </a:xfrm>
        </p:spPr>
        <p:txBody>
          <a:bodyPr>
            <a:normAutofit/>
          </a:bodyPr>
          <a:lstStyle/>
          <a:p>
            <a:r>
              <a:rPr lang="en-US" dirty="0"/>
              <a:t>God’s Power has given us everything we need – 2 Peter 1:3–4</a:t>
            </a:r>
          </a:p>
          <a:p>
            <a:r>
              <a:rPr lang="en-US" dirty="0"/>
              <a:t>“</a:t>
            </a:r>
            <a:r>
              <a:rPr lang="en-US" b="1" dirty="0"/>
              <a:t>His divine power has granted to us all things that pertain to life and godliness</a:t>
            </a:r>
            <a:r>
              <a:rPr lang="en-US" dirty="0"/>
              <a:t>, through the knowledge of him who called us to his own glory and excellence, </a:t>
            </a:r>
            <a:r>
              <a:rPr lang="en-US" baseline="30000" dirty="0"/>
              <a:t>4</a:t>
            </a:r>
            <a:r>
              <a:rPr lang="en-US" dirty="0"/>
              <a:t> by which he has granted to us his precious and very great promises, so that through them you may become partakers of the divine nature, having escaped from the corruption that is in the world because of sinful desire.”</a:t>
            </a:r>
          </a:p>
        </p:txBody>
      </p:sp>
    </p:spTree>
    <p:extLst>
      <p:ext uri="{BB962C8B-B14F-4D97-AF65-F5344CB8AC3E}">
        <p14:creationId xmlns:p14="http://schemas.microsoft.com/office/powerpoint/2010/main" val="229173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0200"/>
          </a:xfrm>
        </p:spPr>
        <p:txBody>
          <a:bodyPr/>
          <a:lstStyle/>
          <a:p>
            <a:r>
              <a:rPr lang="en-US" dirty="0"/>
              <a:t>Bunyan’s Pilgrim’s Progress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37890" y="1969850"/>
            <a:ext cx="3138598" cy="3138598"/>
          </a:xfrm>
        </p:spPr>
      </p:pic>
      <p:sp>
        <p:nvSpPr>
          <p:cNvPr id="8" name="Slide Number Placeholder 7"/>
          <p:cNvSpPr>
            <a:spLocks noGrp="1"/>
          </p:cNvSpPr>
          <p:nvPr>
            <p:ph type="sldNum" sz="quarter" idx="12"/>
          </p:nvPr>
        </p:nvSpPr>
        <p:spPr/>
        <p:txBody>
          <a:bodyPr/>
          <a:lstStyle/>
          <a:p>
            <a:fld id="{4CE482DC-2269-4F26-9D2A-7E44B1A4CD85}" type="slidenum">
              <a:rPr lang="en-US" smtClean="0"/>
              <a:t>11</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0316" y="2052836"/>
            <a:ext cx="2370669" cy="297262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3485" y="2318988"/>
            <a:ext cx="2184046" cy="2606295"/>
          </a:xfrm>
          <a:prstGeom prst="rect">
            <a:avLst/>
          </a:prstGeom>
        </p:spPr>
      </p:pic>
    </p:spTree>
    <p:extLst>
      <p:ext uri="{BB962C8B-B14F-4D97-AF65-F5344CB8AC3E}">
        <p14:creationId xmlns:p14="http://schemas.microsoft.com/office/powerpoint/2010/main" val="419828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0200"/>
          </a:xfrm>
        </p:spPr>
        <p:txBody>
          <a:bodyPr/>
          <a:lstStyle/>
          <a:p>
            <a:r>
              <a:rPr lang="en-US" dirty="0"/>
              <a:t>Bunyan’s Pilgrim’s Progress</a:t>
            </a:r>
          </a:p>
        </p:txBody>
      </p:sp>
      <p:sp>
        <p:nvSpPr>
          <p:cNvPr id="11" name="Slide Number Placeholder 10"/>
          <p:cNvSpPr>
            <a:spLocks noGrp="1"/>
          </p:cNvSpPr>
          <p:nvPr>
            <p:ph type="sldNum" sz="quarter" idx="12"/>
          </p:nvPr>
        </p:nvSpPr>
        <p:spPr/>
        <p:txBody>
          <a:bodyPr/>
          <a:lstStyle/>
          <a:p>
            <a:fld id="{4CE482DC-2269-4F26-9D2A-7E44B1A4CD85}" type="slidenum">
              <a:rPr lang="en-US" smtClean="0"/>
              <a:t>12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1480" y="2179093"/>
            <a:ext cx="3810000" cy="2857500"/>
          </a:xfrm>
          <a:prstGeom prst="rect">
            <a:avLst/>
          </a:prstGeom>
        </p:spPr>
      </p:pic>
      <p:sp>
        <p:nvSpPr>
          <p:cNvPr id="10" name="TextBox 9"/>
          <p:cNvSpPr txBox="1"/>
          <p:nvPr/>
        </p:nvSpPr>
        <p:spPr>
          <a:xfrm>
            <a:off x="2817425" y="4729470"/>
            <a:ext cx="7271457" cy="830997"/>
          </a:xfrm>
          <a:prstGeom prst="rect">
            <a:avLst/>
          </a:prstGeom>
          <a:noFill/>
        </p:spPr>
        <p:txBody>
          <a:bodyPr wrap="square" rtlCol="0">
            <a:spAutoFit/>
          </a:bodyPr>
          <a:lstStyle/>
          <a:p>
            <a:r>
              <a:rPr lang="en-US" sz="2400" i="1" dirty="0"/>
              <a:t>“I have a key in my bosom, called Promise, that will, I am sure, open any lock in Doubting Castle.</a:t>
            </a:r>
            <a:r>
              <a:rPr lang="en-US" sz="2400" dirty="0"/>
              <a:t>"</a:t>
            </a:r>
          </a:p>
        </p:txBody>
      </p:sp>
    </p:spTree>
    <p:extLst>
      <p:ext uri="{BB962C8B-B14F-4D97-AF65-F5344CB8AC3E}">
        <p14:creationId xmlns:p14="http://schemas.microsoft.com/office/powerpoint/2010/main" val="202838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0200"/>
          </a:xfrm>
        </p:spPr>
        <p:txBody>
          <a:bodyPr/>
          <a:lstStyle/>
          <a:p>
            <a:r>
              <a:rPr lang="en-US" dirty="0"/>
              <a:t>When Does God Make Promises?</a:t>
            </a:r>
          </a:p>
        </p:txBody>
      </p:sp>
      <p:sp>
        <p:nvSpPr>
          <p:cNvPr id="3" name="Content Placeholder 2"/>
          <p:cNvSpPr>
            <a:spLocks noGrp="1"/>
          </p:cNvSpPr>
          <p:nvPr>
            <p:ph idx="1"/>
          </p:nvPr>
        </p:nvSpPr>
        <p:spPr>
          <a:xfrm>
            <a:off x="-1" y="1600203"/>
            <a:ext cx="12191999" cy="4525963"/>
          </a:xfrm>
        </p:spPr>
        <p:txBody>
          <a:bodyPr>
            <a:normAutofit/>
          </a:bodyPr>
          <a:lstStyle/>
          <a:p>
            <a:r>
              <a:rPr lang="en-US" sz="2800" dirty="0"/>
              <a:t>Promises are counted when God says he will do something --with or without using the word “promise.”</a:t>
            </a:r>
          </a:p>
          <a:p>
            <a:r>
              <a:rPr lang="en-US" sz="2800" dirty="0"/>
              <a:t>Example: God’s promise to Sarah that she will have a son.</a:t>
            </a:r>
          </a:p>
          <a:p>
            <a:pPr lvl="1"/>
            <a:r>
              <a:rPr lang="en-US" sz="2400" dirty="0"/>
              <a:t>Genesis 18:9–10; They said to him, “Where is Sarah your wife?” And he said, “She is in the tent.” </a:t>
            </a:r>
            <a:r>
              <a:rPr lang="en-US" sz="2400" b="1" baseline="30000" dirty="0"/>
              <a:t>10 </a:t>
            </a:r>
            <a:r>
              <a:rPr lang="en-US" sz="2400" dirty="0"/>
              <a:t>The </a:t>
            </a:r>
            <a:r>
              <a:rPr lang="en-US" sz="2400" cap="small" dirty="0"/>
              <a:t>Lord</a:t>
            </a:r>
            <a:r>
              <a:rPr lang="en-US" sz="2400" dirty="0"/>
              <a:t> said, “I will surely return to you about this time next year, and Sarah your wife shall have a son.” And Sarah was listening at the tent door behind him. “</a:t>
            </a:r>
          </a:p>
          <a:p>
            <a:pPr lvl="1"/>
            <a:r>
              <a:rPr lang="en-US" sz="2400" dirty="0"/>
              <a:t>Genesis 21:1; “The </a:t>
            </a:r>
            <a:r>
              <a:rPr lang="en-US" sz="2400" cap="small" dirty="0"/>
              <a:t>Lord</a:t>
            </a:r>
            <a:r>
              <a:rPr lang="en-US" sz="2400" dirty="0"/>
              <a:t> visited Sarah as he had said, and the </a:t>
            </a:r>
            <a:r>
              <a:rPr lang="en-US" sz="2400" cap="small" dirty="0"/>
              <a:t>Lord</a:t>
            </a:r>
            <a:r>
              <a:rPr lang="en-US" sz="2400" dirty="0"/>
              <a:t> did to Sarah as he had promised.”</a:t>
            </a:r>
          </a:p>
          <a:p>
            <a:endParaRPr lang="en-US" dirty="0"/>
          </a:p>
          <a:p>
            <a:pPr lvl="1"/>
            <a:endParaRPr lang="en-US" dirty="0"/>
          </a:p>
          <a:p>
            <a:endParaRPr lang="en-US" dirty="0"/>
          </a:p>
        </p:txBody>
      </p:sp>
      <p:sp>
        <p:nvSpPr>
          <p:cNvPr id="8" name="Slide Number Placeholder 7"/>
          <p:cNvSpPr>
            <a:spLocks noGrp="1"/>
          </p:cNvSpPr>
          <p:nvPr>
            <p:ph type="sldNum" sz="quarter" idx="12"/>
          </p:nvPr>
        </p:nvSpPr>
        <p:spPr/>
        <p:txBody>
          <a:bodyPr/>
          <a:lstStyle/>
          <a:p>
            <a:fld id="{4CE482DC-2269-4F26-9D2A-7E44B1A4CD85}" type="slidenum">
              <a:rPr lang="en-US" smtClean="0"/>
              <a:t>13</a:t>
            </a:fld>
            <a:endParaRPr lang="en-US" dirty="0"/>
          </a:p>
        </p:txBody>
      </p:sp>
    </p:spTree>
    <p:extLst>
      <p:ext uri="{BB962C8B-B14F-4D97-AF65-F5344CB8AC3E}">
        <p14:creationId xmlns:p14="http://schemas.microsoft.com/office/powerpoint/2010/main" val="308251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1600200"/>
          </a:xfrm>
        </p:spPr>
        <p:txBody>
          <a:bodyPr/>
          <a:lstStyle/>
          <a:p>
            <a:r>
              <a:rPr lang="en-US" dirty="0"/>
              <a:t>God’s First Promise</a:t>
            </a:r>
          </a:p>
        </p:txBody>
      </p:sp>
      <p:sp>
        <p:nvSpPr>
          <p:cNvPr id="5" name="Content Placeholder 4"/>
          <p:cNvSpPr>
            <a:spLocks noGrp="1"/>
          </p:cNvSpPr>
          <p:nvPr>
            <p:ph idx="1"/>
          </p:nvPr>
        </p:nvSpPr>
        <p:spPr>
          <a:xfrm>
            <a:off x="-1" y="1600203"/>
            <a:ext cx="12191999" cy="4525963"/>
          </a:xfrm>
        </p:spPr>
        <p:txBody>
          <a:bodyPr>
            <a:normAutofit/>
          </a:bodyPr>
          <a:lstStyle/>
          <a:p>
            <a:r>
              <a:rPr lang="en-US" dirty="0"/>
              <a:t>Titus 1:1–3</a:t>
            </a:r>
          </a:p>
          <a:p>
            <a:r>
              <a:rPr lang="en-US" b="1" dirty="0"/>
              <a:t>“</a:t>
            </a:r>
            <a:r>
              <a:rPr lang="en-US" dirty="0"/>
              <a:t>Paul, a servant of God and an apostle of Jesus Christ, for the sake of the faith of God’s elect and their knowledge of the truth, which accords with godliness, </a:t>
            </a:r>
            <a:r>
              <a:rPr lang="en-US" b="1" baseline="30000" dirty="0"/>
              <a:t>2 </a:t>
            </a:r>
            <a:r>
              <a:rPr lang="en-US" b="1" dirty="0"/>
              <a:t>in hope of eternal life, which God, who never lies, promised before the ages began</a:t>
            </a:r>
            <a:r>
              <a:rPr lang="en-US" dirty="0"/>
              <a:t> </a:t>
            </a:r>
            <a:r>
              <a:rPr lang="en-US" b="1" baseline="30000" dirty="0"/>
              <a:t>3 </a:t>
            </a:r>
            <a:r>
              <a:rPr lang="en-US" dirty="0"/>
              <a:t>and at the proper time manifested in his word through the preaching with which I have been entrusted by the command of God our Savior;”</a:t>
            </a:r>
          </a:p>
          <a:p>
            <a:r>
              <a:rPr lang="en-US" dirty="0"/>
              <a:t>Paul links his preaching to the promise of eternal life made before the ages begin. The promise made long ago is still unfolding in Paul’s preaching!</a:t>
            </a:r>
          </a:p>
          <a:p>
            <a:r>
              <a:rPr lang="en-US" dirty="0"/>
              <a:t>John taught that we have the promise of eternal life.</a:t>
            </a:r>
          </a:p>
          <a:p>
            <a:r>
              <a:rPr lang="en-US" dirty="0"/>
              <a:t>1 John 2:25; “And this is the </a:t>
            </a:r>
            <a:r>
              <a:rPr lang="en-US" b="1" dirty="0"/>
              <a:t>promise</a:t>
            </a:r>
            <a:r>
              <a:rPr lang="en-US" dirty="0"/>
              <a:t> that he made to us—</a:t>
            </a:r>
            <a:r>
              <a:rPr lang="en-US" b="1" dirty="0"/>
              <a:t>eternal life</a:t>
            </a:r>
            <a:r>
              <a:rPr lang="en-US" dirty="0"/>
              <a:t>.” </a:t>
            </a:r>
          </a:p>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smtClean="0"/>
              <a:t>14</a:t>
            </a:fld>
            <a:endParaRPr lang="en-US" dirty="0"/>
          </a:p>
        </p:txBody>
      </p:sp>
    </p:spTree>
    <p:extLst>
      <p:ext uri="{BB962C8B-B14F-4D97-AF65-F5344CB8AC3E}">
        <p14:creationId xmlns:p14="http://schemas.microsoft.com/office/powerpoint/2010/main" val="20436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7503" y="373644"/>
            <a:ext cx="2561898" cy="1733681"/>
          </a:xfrm>
        </p:spPr>
        <p:txBody>
          <a:bodyPr/>
          <a:lstStyle/>
          <a:p>
            <a:r>
              <a:rPr lang="en-US" dirty="0"/>
              <a:t>God’s Promise to Satan after the Fall</a:t>
            </a:r>
          </a:p>
        </p:txBody>
      </p:sp>
      <p:sp>
        <p:nvSpPr>
          <p:cNvPr id="3" name="Content Placeholder 2"/>
          <p:cNvSpPr>
            <a:spLocks noGrp="1"/>
          </p:cNvSpPr>
          <p:nvPr>
            <p:ph idx="1"/>
          </p:nvPr>
        </p:nvSpPr>
        <p:spPr/>
        <p:txBody>
          <a:bodyPr/>
          <a:lstStyle/>
          <a:p>
            <a:pPr marL="0" indent="0">
              <a:spcBef>
                <a:spcPts val="0"/>
              </a:spcBef>
              <a:buNone/>
            </a:pPr>
            <a:endParaRPr lang="en-US" dirty="0"/>
          </a:p>
        </p:txBody>
      </p:sp>
      <p:sp>
        <p:nvSpPr>
          <p:cNvPr id="6" name="Text Placeholder 5"/>
          <p:cNvSpPr>
            <a:spLocks noGrp="1"/>
          </p:cNvSpPr>
          <p:nvPr>
            <p:ph type="body" sz="half" idx="2"/>
          </p:nvPr>
        </p:nvSpPr>
        <p:spPr>
          <a:xfrm>
            <a:off x="7838087" y="2055613"/>
            <a:ext cx="2601315" cy="4428744"/>
          </a:xfrm>
        </p:spPr>
        <p:txBody>
          <a:bodyPr>
            <a:normAutofit fontScale="85000" lnSpcReduction="20000"/>
          </a:bodyPr>
          <a:lstStyle/>
          <a:p>
            <a:r>
              <a:rPr lang="en-US" sz="2800" dirty="0"/>
              <a:t>Gen 3:15; “I will put enmity between you and the woman, and between your offspring and her offspring;  he shall bruise your head, and you shall bruise his heel.”</a:t>
            </a:r>
          </a:p>
          <a:p>
            <a:endParaRPr lang="en-US" dirty="0"/>
          </a:p>
        </p:txBody>
      </p:sp>
      <p:sp>
        <p:nvSpPr>
          <p:cNvPr id="4" name="Slide Number Placeholder 3"/>
          <p:cNvSpPr>
            <a:spLocks noGrp="1"/>
          </p:cNvSpPr>
          <p:nvPr>
            <p:ph type="sldNum" sz="quarter" idx="12"/>
          </p:nvPr>
        </p:nvSpPr>
        <p:spPr/>
        <p:txBody>
          <a:bodyPr/>
          <a:lstStyle/>
          <a:p>
            <a:fld id="{4CE482DC-2269-4F26-9D2A-7E44B1A4CD85}" type="slidenum">
              <a:rPr lang="en-US" smtClean="0"/>
              <a:t>15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3138" y="373644"/>
            <a:ext cx="5594948" cy="5570081"/>
          </a:xfrm>
          <a:prstGeom prst="rect">
            <a:avLst/>
          </a:prstGeom>
        </p:spPr>
      </p:pic>
    </p:spTree>
    <p:extLst>
      <p:ext uri="{BB962C8B-B14F-4D97-AF65-F5344CB8AC3E}">
        <p14:creationId xmlns:p14="http://schemas.microsoft.com/office/powerpoint/2010/main" val="108505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E4A65-FB6C-4006-A08B-42F0E47EBFAB}"/>
              </a:ext>
            </a:extLst>
          </p:cNvPr>
          <p:cNvSpPr>
            <a:spLocks noGrp="1"/>
          </p:cNvSpPr>
          <p:nvPr>
            <p:ph type="title"/>
          </p:nvPr>
        </p:nvSpPr>
        <p:spPr>
          <a:xfrm>
            <a:off x="0" y="0"/>
            <a:ext cx="12192000" cy="1600200"/>
          </a:xfrm>
        </p:spPr>
        <p:txBody>
          <a:bodyPr/>
          <a:lstStyle/>
          <a:p>
            <a:r>
              <a:rPr lang="en-US" dirty="0"/>
              <a:t>Avoid False Teaching by Understanding Salvation</a:t>
            </a:r>
          </a:p>
        </p:txBody>
      </p:sp>
      <p:sp>
        <p:nvSpPr>
          <p:cNvPr id="3" name="Content Placeholder 2">
            <a:extLst>
              <a:ext uri="{FF2B5EF4-FFF2-40B4-BE49-F238E27FC236}">
                <a16:creationId xmlns:a16="http://schemas.microsoft.com/office/drawing/2014/main" id="{DABF9877-DF3D-44ED-8AF2-4A43C2E1AFF7}"/>
              </a:ext>
            </a:extLst>
          </p:cNvPr>
          <p:cNvSpPr>
            <a:spLocks noGrp="1"/>
          </p:cNvSpPr>
          <p:nvPr>
            <p:ph idx="1"/>
          </p:nvPr>
        </p:nvSpPr>
        <p:spPr>
          <a:xfrm>
            <a:off x="0" y="1600203"/>
            <a:ext cx="12192000" cy="4525963"/>
          </a:xfrm>
        </p:spPr>
        <p:txBody>
          <a:bodyPr>
            <a:normAutofit/>
          </a:bodyPr>
          <a:lstStyle/>
          <a:p>
            <a:r>
              <a:rPr lang="en-US" dirty="0"/>
              <a:t>It is embraced by Growth -- 2 Peter 1:5–7</a:t>
            </a:r>
          </a:p>
          <a:p>
            <a:r>
              <a:rPr lang="en-US" dirty="0"/>
              <a:t>“For this very reason, </a:t>
            </a:r>
            <a:r>
              <a:rPr lang="en-US" b="1" dirty="0"/>
              <a:t>make every effort to supplement </a:t>
            </a:r>
            <a:r>
              <a:rPr lang="en-US" dirty="0"/>
              <a:t>your faith with virtue, and virtue with knowledge, </a:t>
            </a:r>
            <a:r>
              <a:rPr lang="en-US" baseline="30000" dirty="0"/>
              <a:t>6</a:t>
            </a:r>
            <a:r>
              <a:rPr lang="en-US" dirty="0"/>
              <a:t> and knowledge with self-control, and self-control with steadfastness, and steadfastness with godliness, </a:t>
            </a:r>
            <a:r>
              <a:rPr lang="en-US" baseline="30000" dirty="0"/>
              <a:t>7</a:t>
            </a:r>
            <a:r>
              <a:rPr lang="en-US" dirty="0"/>
              <a:t> and godliness with brotherly affection, and brotherly affection with love.”</a:t>
            </a:r>
          </a:p>
        </p:txBody>
      </p:sp>
    </p:spTree>
    <p:extLst>
      <p:ext uri="{BB962C8B-B14F-4D97-AF65-F5344CB8AC3E}">
        <p14:creationId xmlns:p14="http://schemas.microsoft.com/office/powerpoint/2010/main" val="407910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12192000" cy="1600200"/>
          </a:xfrm>
        </p:spPr>
        <p:txBody>
          <a:bodyPr/>
          <a:lstStyle/>
          <a:p>
            <a:r>
              <a:rPr lang="en-US" dirty="0"/>
              <a:t>The Qualities We Add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4814922"/>
              </p:ext>
            </p:extLst>
          </p:nvPr>
        </p:nvGraphicFramePr>
        <p:xfrm>
          <a:off x="1046328" y="1778215"/>
          <a:ext cx="102108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141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177AB13-F196-468B-A152-5FDF81B4527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FA9694F-C543-484C-A224-886179ED8FC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EE43789E-ED08-48E3-BF2C-00EDAA50A1D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C2E4C5E4-0CE9-42C8-AB5E-83FFB302A34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B8BA0C04-A63C-418B-9017-D50405CC1A8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10F27C59-7C45-44FB-9BE2-E5374567DF6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99268E2B-D13D-4BE5-9037-C6C62E1655AE}"/>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A44A6A48-2386-40C6-8DA4-939913E9F37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FCBEC076-955F-4842-B29C-968090F7721B}"/>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5B80900F-010F-41CC-B585-8514016D3006}"/>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DCBD5B39-9730-4A62-8959-9EE0EABD7B67}"/>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AA75A1B4-2E0B-450C-894C-83B527DC3382}"/>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D997048C-9130-4BB2-B601-884222D7BF9E}"/>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0E40410B-5D66-4510-BF89-A44A14062AF0}"/>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66104AB4-31C9-4F83-AE38-AF20F2ECFD4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B37DD-6856-4A6F-A09E-946A1860C404}"/>
              </a:ext>
            </a:extLst>
          </p:cNvPr>
          <p:cNvSpPr>
            <a:spLocks noGrp="1"/>
          </p:cNvSpPr>
          <p:nvPr>
            <p:ph type="title"/>
          </p:nvPr>
        </p:nvSpPr>
        <p:spPr>
          <a:xfrm>
            <a:off x="7431089" y="266700"/>
            <a:ext cx="3008313" cy="2095500"/>
          </a:xfrm>
        </p:spPr>
        <p:txBody>
          <a:bodyPr anchor="b">
            <a:normAutofit/>
          </a:bodyPr>
          <a:lstStyle/>
          <a:p>
            <a:r>
              <a:rPr lang="en-US" dirty="0"/>
              <a:t>Marks on the Wall</a:t>
            </a:r>
          </a:p>
        </p:txBody>
      </p:sp>
      <p:pic>
        <p:nvPicPr>
          <p:cNvPr id="5" name="Content Placeholder 4" descr="A person and a child looking at a door&#10;&#10;Description automatically generated with low confidence">
            <a:extLst>
              <a:ext uri="{FF2B5EF4-FFF2-40B4-BE49-F238E27FC236}">
                <a16:creationId xmlns:a16="http://schemas.microsoft.com/office/drawing/2014/main" id="{5ACA4A54-6051-43DF-90A7-BC466A3816BA}"/>
              </a:ext>
            </a:extLst>
          </p:cNvPr>
          <p:cNvPicPr>
            <a:picLocks noGrp="1" noChangeAspect="1"/>
          </p:cNvPicPr>
          <p:nvPr>
            <p:ph idx="1"/>
          </p:nvPr>
        </p:nvPicPr>
        <p:blipFill rotWithShape="1">
          <a:blip r:embed="rId3"/>
          <a:srcRect t="20648" r="-1" b="1148"/>
          <a:stretch/>
        </p:blipFill>
        <p:spPr>
          <a:xfrm>
            <a:off x="2243139" y="273053"/>
            <a:ext cx="4995863" cy="5853113"/>
          </a:xfrm>
          <a:noFill/>
        </p:spPr>
      </p:pic>
      <p:sp>
        <p:nvSpPr>
          <p:cNvPr id="10" name="Text Placeholder 3">
            <a:extLst>
              <a:ext uri="{FF2B5EF4-FFF2-40B4-BE49-F238E27FC236}">
                <a16:creationId xmlns:a16="http://schemas.microsoft.com/office/drawing/2014/main" id="{A084D727-B7C2-42B0-96DD-7C8BF5968474}"/>
              </a:ext>
            </a:extLst>
          </p:cNvPr>
          <p:cNvSpPr>
            <a:spLocks noGrp="1"/>
          </p:cNvSpPr>
          <p:nvPr>
            <p:ph type="body" sz="half" idx="2"/>
          </p:nvPr>
        </p:nvSpPr>
        <p:spPr>
          <a:xfrm>
            <a:off x="7431089" y="2438403"/>
            <a:ext cx="3008313" cy="3687763"/>
          </a:xfrm>
        </p:spPr>
        <p:txBody>
          <a:bodyPr/>
          <a:lstStyle/>
          <a:p>
            <a:endParaRPr lang="en-US"/>
          </a:p>
        </p:txBody>
      </p:sp>
    </p:spTree>
    <p:extLst>
      <p:ext uri="{BB962C8B-B14F-4D97-AF65-F5344CB8AC3E}">
        <p14:creationId xmlns:p14="http://schemas.microsoft.com/office/powerpoint/2010/main" val="20320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0200"/>
          </a:xfrm>
        </p:spPr>
        <p:txBody>
          <a:bodyPr>
            <a:normAutofit/>
          </a:bodyPr>
          <a:lstStyle/>
          <a:p>
            <a:r>
              <a:rPr lang="en-US" dirty="0"/>
              <a:t>Spiritual Inventory</a:t>
            </a:r>
            <a:br>
              <a:rPr lang="en-US" dirty="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06618974"/>
              </p:ext>
            </p:extLst>
          </p:nvPr>
        </p:nvGraphicFramePr>
        <p:xfrm>
          <a:off x="-1" y="1295400"/>
          <a:ext cx="12191999" cy="4389436"/>
        </p:xfrm>
        <a:graphic>
          <a:graphicData uri="http://schemas.openxmlformats.org/drawingml/2006/table">
            <a:tbl>
              <a:tblPr/>
              <a:tblGrid>
                <a:gridCol w="9174178">
                  <a:extLst>
                    <a:ext uri="{9D8B030D-6E8A-4147-A177-3AD203B41FA5}">
                      <a16:colId xmlns:a16="http://schemas.microsoft.com/office/drawing/2014/main" val="20000"/>
                    </a:ext>
                  </a:extLst>
                </a:gridCol>
                <a:gridCol w="3017821">
                  <a:extLst>
                    <a:ext uri="{9D8B030D-6E8A-4147-A177-3AD203B41FA5}">
                      <a16:colId xmlns:a16="http://schemas.microsoft.com/office/drawing/2014/main" val="20001"/>
                    </a:ext>
                  </a:extLst>
                </a:gridCol>
              </a:tblGrid>
              <a:tr h="1020799">
                <a:tc>
                  <a:txBody>
                    <a:bodyPr/>
                    <a:lstStyle/>
                    <a:p>
                      <a:pPr marL="0" marR="0" algn="l">
                        <a:lnSpc>
                          <a:spcPct val="115000"/>
                        </a:lnSpc>
                        <a:spcBef>
                          <a:spcPts val="0"/>
                        </a:spcBef>
                        <a:spcAft>
                          <a:spcPts val="0"/>
                        </a:spcAft>
                      </a:pPr>
                      <a:r>
                        <a:rPr lang="en-US" sz="1800" b="1" i="1" dirty="0">
                          <a:latin typeface="Gabriola" panose="04040605051002020D02" pitchFamily="82" charset="0"/>
                          <a:ea typeface="Times New Roman"/>
                          <a:cs typeface="Times New Roman"/>
                        </a:rPr>
                        <a:t>Sunday</a:t>
                      </a:r>
                      <a:endParaRPr lang="en-US" sz="1800" dirty="0">
                        <a:latin typeface="Gabriola" panose="04040605051002020D02" pitchFamily="82" charset="0"/>
                        <a:ea typeface="Times New Roman"/>
                        <a:cs typeface="Times New Roman"/>
                      </a:endParaRPr>
                    </a:p>
                    <a:p>
                      <a:pPr marL="0" marR="0" algn="l">
                        <a:lnSpc>
                          <a:spcPct val="115000"/>
                        </a:lnSpc>
                        <a:spcBef>
                          <a:spcPts val="0"/>
                        </a:spcBef>
                        <a:spcAft>
                          <a:spcPts val="0"/>
                        </a:spcAft>
                      </a:pPr>
                      <a:r>
                        <a:rPr lang="en-US" sz="1800" b="1" i="1" dirty="0">
                          <a:latin typeface="Gabriola" panose="04040605051002020D02" pitchFamily="82" charset="0"/>
                          <a:ea typeface="Times New Roman"/>
                          <a:cs typeface="Times New Roman"/>
                        </a:rPr>
                        <a:t>I got</a:t>
                      </a:r>
                      <a:r>
                        <a:rPr lang="en-US" sz="1800" b="1" i="1" baseline="0" dirty="0">
                          <a:latin typeface="Gabriola" panose="04040605051002020D02" pitchFamily="82" charset="0"/>
                          <a:ea typeface="Times New Roman"/>
                          <a:cs typeface="Times New Roman"/>
                        </a:rPr>
                        <a:t> angry with my son. I used language that no Christian should use. After I realized what I had said, I apologized to him and asked him to pray with me for forgiveness.</a:t>
                      </a:r>
                      <a:endParaRPr lang="en-US" sz="1800" dirty="0">
                        <a:latin typeface="Gabriola" panose="04040605051002020D02" pitchFamily="82" charset="0"/>
                        <a:ea typeface="Times New Roman"/>
                        <a:cs typeface="Times New Roman"/>
                      </a:endParaRPr>
                    </a:p>
                  </a:txBody>
                  <a:tcPr marL="66574" marR="66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15000"/>
                        </a:lnSpc>
                        <a:spcBef>
                          <a:spcPts val="0"/>
                        </a:spcBef>
                        <a:spcAft>
                          <a:spcPts val="0"/>
                        </a:spcAft>
                        <a:buFont typeface="Courier New"/>
                        <a:buChar char="o"/>
                      </a:pPr>
                      <a:r>
                        <a:rPr lang="en-US" sz="1100" b="1" i="1" dirty="0">
                          <a:latin typeface="Brush Script MT"/>
                          <a:ea typeface="Times New Roman"/>
                          <a:cs typeface="Times New Roman"/>
                        </a:rPr>
                        <a:t>_________________</a:t>
                      </a:r>
                      <a:endParaRPr lang="en-US" sz="1100" dirty="0">
                        <a:latin typeface="Sydnie"/>
                        <a:ea typeface="Times New Roman"/>
                        <a:cs typeface="Times New Roman"/>
                      </a:endParaRPr>
                    </a:p>
                    <a:p>
                      <a:pPr marL="342900" marR="0" lvl="0" indent="-342900" algn="l">
                        <a:lnSpc>
                          <a:spcPct val="115000"/>
                        </a:lnSpc>
                        <a:spcBef>
                          <a:spcPts val="0"/>
                        </a:spcBef>
                        <a:spcAft>
                          <a:spcPts val="0"/>
                        </a:spcAft>
                        <a:buFont typeface="Courier New"/>
                        <a:buChar char="o"/>
                      </a:pPr>
                      <a:r>
                        <a:rPr lang="en-US" sz="1100" b="1" i="1" dirty="0">
                          <a:latin typeface="Brush Script MT"/>
                          <a:ea typeface="Times New Roman"/>
                          <a:cs typeface="Times New Roman"/>
                        </a:rPr>
                        <a:t>_________________</a:t>
                      </a:r>
                      <a:endParaRPr lang="en-US" sz="1100" dirty="0">
                        <a:latin typeface="Sydnie"/>
                        <a:ea typeface="Times New Roman"/>
                        <a:cs typeface="Times New Roman"/>
                      </a:endParaRPr>
                    </a:p>
                    <a:p>
                      <a:pPr marL="342900" marR="0" lvl="0" indent="-342900" algn="l">
                        <a:lnSpc>
                          <a:spcPct val="115000"/>
                        </a:lnSpc>
                        <a:spcBef>
                          <a:spcPts val="0"/>
                        </a:spcBef>
                        <a:spcAft>
                          <a:spcPts val="0"/>
                        </a:spcAft>
                        <a:buFont typeface="Courier New"/>
                        <a:buChar char="o"/>
                      </a:pPr>
                      <a:r>
                        <a:rPr lang="en-US" sz="1100" b="1" i="1" dirty="0">
                          <a:latin typeface="Brush Script MT"/>
                          <a:ea typeface="Times New Roman"/>
                          <a:cs typeface="Times New Roman"/>
                        </a:rPr>
                        <a:t>_________________</a:t>
                      </a:r>
                      <a:endParaRPr lang="en-US" sz="1100" dirty="0">
                        <a:latin typeface="Sydnie"/>
                        <a:ea typeface="Times New Roman"/>
                        <a:cs typeface="Times New Roman"/>
                      </a:endParaRPr>
                    </a:p>
                    <a:p>
                      <a:pPr marL="342900" marR="0" lvl="0" indent="-342900" algn="l">
                        <a:lnSpc>
                          <a:spcPct val="115000"/>
                        </a:lnSpc>
                        <a:spcBef>
                          <a:spcPts val="0"/>
                        </a:spcBef>
                        <a:spcAft>
                          <a:spcPts val="0"/>
                        </a:spcAft>
                        <a:buFont typeface="Courier New"/>
                        <a:buChar char="o"/>
                      </a:pPr>
                      <a:r>
                        <a:rPr lang="en-US" sz="1100" b="1" i="1" dirty="0">
                          <a:latin typeface="Brush Script MT"/>
                          <a:ea typeface="Times New Roman"/>
                          <a:cs typeface="Times New Roman"/>
                        </a:rPr>
                        <a:t>_________________</a:t>
                      </a:r>
                      <a:endParaRPr lang="en-US" sz="1100" dirty="0">
                        <a:latin typeface="Sydnie"/>
                        <a:ea typeface="Times New Roman"/>
                        <a:cs typeface="Times New Roman"/>
                      </a:endParaRPr>
                    </a:p>
                    <a:p>
                      <a:pPr marL="342900" marR="0" lvl="0" indent="-342900" algn="l">
                        <a:lnSpc>
                          <a:spcPct val="115000"/>
                        </a:lnSpc>
                        <a:spcBef>
                          <a:spcPts val="0"/>
                        </a:spcBef>
                        <a:spcAft>
                          <a:spcPts val="0"/>
                        </a:spcAft>
                        <a:buFont typeface="Courier New"/>
                        <a:buChar char="o"/>
                      </a:pPr>
                      <a:r>
                        <a:rPr lang="en-US" sz="1100" b="1" i="1" dirty="0">
                          <a:latin typeface="Brush Script MT"/>
                          <a:ea typeface="Times New Roman"/>
                          <a:cs typeface="Times New Roman"/>
                        </a:rPr>
                        <a:t>_________________</a:t>
                      </a:r>
                      <a:endParaRPr lang="en-US" sz="1100" dirty="0">
                        <a:latin typeface="Sydnie"/>
                        <a:ea typeface="Times New Roman"/>
                        <a:cs typeface="Times New Roman"/>
                      </a:endParaRPr>
                    </a:p>
                  </a:txBody>
                  <a:tcPr marL="66574" marR="66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22879">
                <a:tc>
                  <a:txBody>
                    <a:bodyPr/>
                    <a:lstStyle/>
                    <a:p>
                      <a:pPr marL="0" marR="0" algn="l">
                        <a:lnSpc>
                          <a:spcPct val="115000"/>
                        </a:lnSpc>
                        <a:spcBef>
                          <a:spcPts val="0"/>
                        </a:spcBef>
                        <a:spcAft>
                          <a:spcPts val="0"/>
                        </a:spcAft>
                      </a:pPr>
                      <a:r>
                        <a:rPr lang="en-US" sz="1800" b="1" i="1" dirty="0">
                          <a:latin typeface="Gabriola" panose="04040605051002020D02" pitchFamily="82" charset="0"/>
                          <a:ea typeface="Times New Roman"/>
                          <a:cs typeface="Times New Roman"/>
                        </a:rPr>
                        <a:t>Monday</a:t>
                      </a:r>
                      <a:endParaRPr lang="en-US" sz="1800" dirty="0">
                        <a:latin typeface="Gabriola" panose="04040605051002020D02" pitchFamily="82" charset="0"/>
                        <a:ea typeface="Times New Roman"/>
                        <a:cs typeface="Times New Roman"/>
                      </a:endParaRPr>
                    </a:p>
                    <a:p>
                      <a:pPr marL="0" marR="0" algn="l">
                        <a:lnSpc>
                          <a:spcPct val="115000"/>
                        </a:lnSpc>
                        <a:spcBef>
                          <a:spcPts val="0"/>
                        </a:spcBef>
                        <a:spcAft>
                          <a:spcPts val="0"/>
                        </a:spcAft>
                      </a:pPr>
                      <a:r>
                        <a:rPr lang="en-US" sz="1800" b="1" i="1" dirty="0">
                          <a:latin typeface="Gabriola" panose="04040605051002020D02" pitchFamily="82" charset="0"/>
                          <a:ea typeface="Times New Roman"/>
                          <a:cs typeface="Times New Roman"/>
                        </a:rPr>
                        <a:t>I</a:t>
                      </a:r>
                      <a:r>
                        <a:rPr lang="en-US" sz="1800" b="1" i="1" baseline="0" dirty="0">
                          <a:latin typeface="Gabriola" panose="04040605051002020D02" pitchFamily="82" charset="0"/>
                          <a:ea typeface="Times New Roman"/>
                          <a:cs typeface="Times New Roman"/>
                        </a:rPr>
                        <a:t> did not control my anger in a staff meeting today. I am so ashamed of how I behaved. I need God’s help to control my anger.</a:t>
                      </a:r>
                      <a:br>
                        <a:rPr lang="en-US" sz="1800" b="1" i="1" dirty="0">
                          <a:latin typeface="Gabriola" panose="04040605051002020D02" pitchFamily="82" charset="0"/>
                          <a:ea typeface="Times New Roman"/>
                          <a:cs typeface="Times New Roman"/>
                        </a:rPr>
                      </a:br>
                      <a:endParaRPr lang="en-US" sz="1800" dirty="0">
                        <a:latin typeface="Gabriola" panose="04040605051002020D02" pitchFamily="82" charset="0"/>
                        <a:ea typeface="Times New Roman"/>
                        <a:cs typeface="Times New Roman"/>
                      </a:endParaRPr>
                    </a:p>
                  </a:txBody>
                  <a:tcPr marL="66574" marR="66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15000"/>
                        </a:lnSpc>
                        <a:spcBef>
                          <a:spcPts val="0"/>
                        </a:spcBef>
                        <a:spcAft>
                          <a:spcPts val="0"/>
                        </a:spcAft>
                        <a:buFont typeface="Courier New"/>
                        <a:buChar char="o"/>
                      </a:pPr>
                      <a:r>
                        <a:rPr lang="en-US" sz="1100" b="1" i="1" dirty="0">
                          <a:latin typeface="Brush Script MT"/>
                          <a:ea typeface="Times New Roman"/>
                          <a:cs typeface="Times New Roman"/>
                        </a:rPr>
                        <a:t>_________________</a:t>
                      </a:r>
                      <a:endParaRPr lang="en-US" sz="1100" dirty="0">
                        <a:latin typeface="Sydnie"/>
                        <a:ea typeface="Times New Roman"/>
                        <a:cs typeface="Times New Roman"/>
                      </a:endParaRPr>
                    </a:p>
                    <a:p>
                      <a:pPr marL="342900" marR="0" lvl="0" indent="-342900" algn="l">
                        <a:lnSpc>
                          <a:spcPct val="115000"/>
                        </a:lnSpc>
                        <a:spcBef>
                          <a:spcPts val="0"/>
                        </a:spcBef>
                        <a:spcAft>
                          <a:spcPts val="0"/>
                        </a:spcAft>
                        <a:buFont typeface="Courier New"/>
                        <a:buChar char="o"/>
                      </a:pPr>
                      <a:r>
                        <a:rPr lang="en-US" sz="1100" b="1" i="1" dirty="0">
                          <a:latin typeface="Brush Script MT"/>
                          <a:ea typeface="Times New Roman"/>
                          <a:cs typeface="Times New Roman"/>
                        </a:rPr>
                        <a:t>_________________</a:t>
                      </a:r>
                      <a:endParaRPr lang="en-US" sz="1100" dirty="0">
                        <a:latin typeface="Sydnie"/>
                        <a:ea typeface="Times New Roman"/>
                        <a:cs typeface="Times New Roman"/>
                      </a:endParaRPr>
                    </a:p>
                    <a:p>
                      <a:pPr marL="342900" marR="0" lvl="0" indent="-342900" algn="l">
                        <a:lnSpc>
                          <a:spcPct val="115000"/>
                        </a:lnSpc>
                        <a:spcBef>
                          <a:spcPts val="0"/>
                        </a:spcBef>
                        <a:spcAft>
                          <a:spcPts val="0"/>
                        </a:spcAft>
                        <a:buFont typeface="Courier New"/>
                        <a:buChar char="o"/>
                      </a:pPr>
                      <a:r>
                        <a:rPr lang="en-US" sz="1100" b="1" i="1" dirty="0">
                          <a:latin typeface="Brush Script MT"/>
                          <a:ea typeface="Times New Roman"/>
                          <a:cs typeface="Times New Roman"/>
                        </a:rPr>
                        <a:t>_________________</a:t>
                      </a:r>
                      <a:endParaRPr lang="en-US" sz="1100" dirty="0">
                        <a:latin typeface="Sydnie"/>
                        <a:ea typeface="Times New Roman"/>
                        <a:cs typeface="Times New Roman"/>
                      </a:endParaRPr>
                    </a:p>
                    <a:p>
                      <a:pPr marL="342900" marR="0" lvl="0" indent="-342900" algn="l">
                        <a:lnSpc>
                          <a:spcPct val="115000"/>
                        </a:lnSpc>
                        <a:spcBef>
                          <a:spcPts val="0"/>
                        </a:spcBef>
                        <a:spcAft>
                          <a:spcPts val="0"/>
                        </a:spcAft>
                        <a:buFont typeface="Courier New"/>
                        <a:buChar char="o"/>
                      </a:pPr>
                      <a:r>
                        <a:rPr lang="en-US" sz="1100" b="1" i="1" dirty="0">
                          <a:latin typeface="Brush Script MT"/>
                          <a:ea typeface="Times New Roman"/>
                          <a:cs typeface="Times New Roman"/>
                        </a:rPr>
                        <a:t>_________________</a:t>
                      </a:r>
                      <a:endParaRPr lang="en-US" sz="1100" dirty="0">
                        <a:latin typeface="Sydnie"/>
                        <a:ea typeface="Times New Roman"/>
                        <a:cs typeface="Times New Roman"/>
                      </a:endParaRPr>
                    </a:p>
                    <a:p>
                      <a:pPr marL="342900" marR="0" lvl="0" indent="-342900" algn="l">
                        <a:lnSpc>
                          <a:spcPct val="115000"/>
                        </a:lnSpc>
                        <a:spcBef>
                          <a:spcPts val="0"/>
                        </a:spcBef>
                        <a:spcAft>
                          <a:spcPts val="0"/>
                        </a:spcAft>
                        <a:buFont typeface="Courier New"/>
                        <a:buChar char="o"/>
                      </a:pPr>
                      <a:r>
                        <a:rPr lang="en-US" sz="1100" b="1" i="1" dirty="0">
                          <a:latin typeface="Brush Script MT"/>
                          <a:ea typeface="Times New Roman"/>
                          <a:cs typeface="Times New Roman"/>
                        </a:rPr>
                        <a:t>_________________</a:t>
                      </a:r>
                      <a:endParaRPr lang="en-US" sz="1100" dirty="0">
                        <a:latin typeface="Sydnie"/>
                        <a:ea typeface="Times New Roman"/>
                        <a:cs typeface="Times New Roman"/>
                      </a:endParaRPr>
                    </a:p>
                  </a:txBody>
                  <a:tcPr marL="66574" marR="66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22879">
                <a:tc>
                  <a:txBody>
                    <a:bodyPr/>
                    <a:lstStyle/>
                    <a:p>
                      <a:pPr marL="0" marR="0" algn="l">
                        <a:lnSpc>
                          <a:spcPct val="115000"/>
                        </a:lnSpc>
                        <a:spcBef>
                          <a:spcPts val="0"/>
                        </a:spcBef>
                        <a:spcAft>
                          <a:spcPts val="0"/>
                        </a:spcAft>
                      </a:pPr>
                      <a:r>
                        <a:rPr lang="en-US" sz="1800" b="1" i="1" dirty="0">
                          <a:latin typeface="Gabriola" panose="04040605051002020D02" pitchFamily="82" charset="0"/>
                          <a:ea typeface="Times New Roman"/>
                          <a:cs typeface="Times New Roman"/>
                        </a:rPr>
                        <a:t>Tuesday</a:t>
                      </a:r>
                      <a:endParaRPr lang="en-US" sz="1800" dirty="0">
                        <a:latin typeface="Gabriola" panose="04040605051002020D02" pitchFamily="82" charset="0"/>
                        <a:ea typeface="Times New Roman"/>
                        <a:cs typeface="Times New Roman"/>
                      </a:endParaRPr>
                    </a:p>
                    <a:p>
                      <a:pPr marL="0" marR="0" algn="l">
                        <a:lnSpc>
                          <a:spcPct val="115000"/>
                        </a:lnSpc>
                        <a:spcBef>
                          <a:spcPts val="0"/>
                        </a:spcBef>
                        <a:spcAft>
                          <a:spcPts val="0"/>
                        </a:spcAft>
                      </a:pPr>
                      <a:r>
                        <a:rPr lang="en-US" sz="1800" b="1" i="1" dirty="0">
                          <a:latin typeface="Gabriola" panose="04040605051002020D02" pitchFamily="82" charset="0"/>
                          <a:ea typeface="Times New Roman"/>
                          <a:cs typeface="Times New Roman"/>
                        </a:rPr>
                        <a:t>Today we had a great time around the dinner</a:t>
                      </a:r>
                      <a:r>
                        <a:rPr lang="en-US" sz="1800" b="1" i="1" baseline="0" dirty="0">
                          <a:latin typeface="Gabriola" panose="04040605051002020D02" pitchFamily="82" charset="0"/>
                          <a:ea typeface="Times New Roman"/>
                          <a:cs typeface="Times New Roman"/>
                        </a:rPr>
                        <a:t> table. All the kids were there and we talked about today’s events. It was worth rescheduling my last meeting of the day so that I could be home on time.</a:t>
                      </a:r>
                      <a:endParaRPr lang="en-US" sz="1800" dirty="0">
                        <a:latin typeface="Gabriola" panose="04040605051002020D02" pitchFamily="82" charset="0"/>
                        <a:ea typeface="Times New Roman"/>
                        <a:cs typeface="Times New Roman"/>
                      </a:endParaRPr>
                    </a:p>
                  </a:txBody>
                  <a:tcPr marL="66574" marR="66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15000"/>
                        </a:lnSpc>
                        <a:spcBef>
                          <a:spcPts val="0"/>
                        </a:spcBef>
                        <a:spcAft>
                          <a:spcPts val="0"/>
                        </a:spcAft>
                        <a:buFont typeface="Courier New"/>
                        <a:buChar char="o"/>
                      </a:pPr>
                      <a:r>
                        <a:rPr lang="en-US" sz="1100" b="1" i="1">
                          <a:latin typeface="Brush Script MT"/>
                          <a:ea typeface="Times New Roman"/>
                          <a:cs typeface="Times New Roman"/>
                        </a:rPr>
                        <a:t>_________________</a:t>
                      </a:r>
                      <a:endParaRPr lang="en-US" sz="1100">
                        <a:latin typeface="Sydnie"/>
                        <a:ea typeface="Times New Roman"/>
                        <a:cs typeface="Times New Roman"/>
                      </a:endParaRPr>
                    </a:p>
                    <a:p>
                      <a:pPr marL="342900" marR="0" lvl="0" indent="-342900" algn="l">
                        <a:lnSpc>
                          <a:spcPct val="115000"/>
                        </a:lnSpc>
                        <a:spcBef>
                          <a:spcPts val="0"/>
                        </a:spcBef>
                        <a:spcAft>
                          <a:spcPts val="0"/>
                        </a:spcAft>
                        <a:buFont typeface="Courier New"/>
                        <a:buChar char="o"/>
                      </a:pPr>
                      <a:r>
                        <a:rPr lang="en-US" sz="1100" b="1" i="1">
                          <a:latin typeface="Brush Script MT"/>
                          <a:ea typeface="Times New Roman"/>
                          <a:cs typeface="Times New Roman"/>
                        </a:rPr>
                        <a:t>_________________</a:t>
                      </a:r>
                      <a:endParaRPr lang="en-US" sz="1100">
                        <a:latin typeface="Sydnie"/>
                        <a:ea typeface="Times New Roman"/>
                        <a:cs typeface="Times New Roman"/>
                      </a:endParaRPr>
                    </a:p>
                    <a:p>
                      <a:pPr marL="342900" marR="0" lvl="0" indent="-342900" algn="l">
                        <a:lnSpc>
                          <a:spcPct val="115000"/>
                        </a:lnSpc>
                        <a:spcBef>
                          <a:spcPts val="0"/>
                        </a:spcBef>
                        <a:spcAft>
                          <a:spcPts val="0"/>
                        </a:spcAft>
                        <a:buFont typeface="Courier New"/>
                        <a:buChar char="o"/>
                      </a:pPr>
                      <a:r>
                        <a:rPr lang="en-US" sz="1100" b="1" i="1">
                          <a:latin typeface="Brush Script MT"/>
                          <a:ea typeface="Times New Roman"/>
                          <a:cs typeface="Times New Roman"/>
                        </a:rPr>
                        <a:t>_________________</a:t>
                      </a:r>
                      <a:endParaRPr lang="en-US" sz="1100">
                        <a:latin typeface="Sydnie"/>
                        <a:ea typeface="Times New Roman"/>
                        <a:cs typeface="Times New Roman"/>
                      </a:endParaRPr>
                    </a:p>
                    <a:p>
                      <a:pPr marL="342900" marR="0" lvl="0" indent="-342900" algn="l">
                        <a:lnSpc>
                          <a:spcPct val="115000"/>
                        </a:lnSpc>
                        <a:spcBef>
                          <a:spcPts val="0"/>
                        </a:spcBef>
                        <a:spcAft>
                          <a:spcPts val="0"/>
                        </a:spcAft>
                        <a:buFont typeface="Courier New"/>
                        <a:buChar char="o"/>
                      </a:pPr>
                      <a:r>
                        <a:rPr lang="en-US" sz="1100" b="1" i="1">
                          <a:latin typeface="Brush Script MT"/>
                          <a:ea typeface="Times New Roman"/>
                          <a:cs typeface="Times New Roman"/>
                        </a:rPr>
                        <a:t>_________________</a:t>
                      </a:r>
                      <a:endParaRPr lang="en-US" sz="1100">
                        <a:latin typeface="Sydnie"/>
                        <a:ea typeface="Times New Roman"/>
                        <a:cs typeface="Times New Roman"/>
                      </a:endParaRPr>
                    </a:p>
                    <a:p>
                      <a:pPr marL="342900" marR="0" lvl="0" indent="-342900" algn="l">
                        <a:lnSpc>
                          <a:spcPct val="115000"/>
                        </a:lnSpc>
                        <a:spcBef>
                          <a:spcPts val="0"/>
                        </a:spcBef>
                        <a:spcAft>
                          <a:spcPts val="0"/>
                        </a:spcAft>
                        <a:buFont typeface="Courier New"/>
                        <a:buChar char="o"/>
                      </a:pPr>
                      <a:r>
                        <a:rPr lang="en-US" sz="1100" b="1" i="1">
                          <a:latin typeface="Brush Script MT"/>
                          <a:ea typeface="Times New Roman"/>
                          <a:cs typeface="Times New Roman"/>
                        </a:rPr>
                        <a:t>_________________</a:t>
                      </a:r>
                      <a:endParaRPr lang="en-US" sz="1100">
                        <a:latin typeface="Sydnie"/>
                        <a:ea typeface="Times New Roman"/>
                        <a:cs typeface="Times New Roman"/>
                      </a:endParaRPr>
                    </a:p>
                  </a:txBody>
                  <a:tcPr marL="66574" marR="66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22879">
                <a:tc>
                  <a:txBody>
                    <a:bodyPr/>
                    <a:lstStyle/>
                    <a:p>
                      <a:pPr marL="0" marR="0" algn="l">
                        <a:lnSpc>
                          <a:spcPct val="115000"/>
                        </a:lnSpc>
                        <a:spcBef>
                          <a:spcPts val="0"/>
                        </a:spcBef>
                        <a:spcAft>
                          <a:spcPts val="0"/>
                        </a:spcAft>
                      </a:pPr>
                      <a:r>
                        <a:rPr lang="en-US" sz="1800" b="1" i="1" dirty="0">
                          <a:latin typeface="Gabriola" panose="04040605051002020D02" pitchFamily="82" charset="0"/>
                          <a:ea typeface="Times New Roman"/>
                          <a:cs typeface="Times New Roman"/>
                        </a:rPr>
                        <a:t>Wednesday</a:t>
                      </a:r>
                      <a:endParaRPr lang="en-US" sz="1800" dirty="0">
                        <a:latin typeface="Gabriola" panose="04040605051002020D02" pitchFamily="82" charset="0"/>
                        <a:ea typeface="Times New Roman"/>
                        <a:cs typeface="Times New Roman"/>
                      </a:endParaRPr>
                    </a:p>
                    <a:p>
                      <a:pPr marL="0" marR="0" algn="l">
                        <a:lnSpc>
                          <a:spcPct val="115000"/>
                        </a:lnSpc>
                        <a:spcBef>
                          <a:spcPts val="0"/>
                        </a:spcBef>
                        <a:spcAft>
                          <a:spcPts val="0"/>
                        </a:spcAft>
                      </a:pPr>
                      <a:r>
                        <a:rPr lang="en-US" sz="1800" b="1" i="1" dirty="0">
                          <a:latin typeface="Gabriola" panose="04040605051002020D02" pitchFamily="82" charset="0"/>
                          <a:ea typeface="Times New Roman"/>
                          <a:cs typeface="Times New Roman"/>
                        </a:rPr>
                        <a:t>It was our 25</a:t>
                      </a:r>
                      <a:r>
                        <a:rPr lang="en-US" sz="1800" b="1" i="1" baseline="30000" dirty="0">
                          <a:latin typeface="Gabriola" panose="04040605051002020D02" pitchFamily="82" charset="0"/>
                          <a:ea typeface="Times New Roman"/>
                          <a:cs typeface="Times New Roman"/>
                        </a:rPr>
                        <a:t>th</a:t>
                      </a:r>
                      <a:r>
                        <a:rPr lang="en-US" sz="1800" b="1" i="1" baseline="0" dirty="0">
                          <a:latin typeface="Gabriola" panose="04040605051002020D02" pitchFamily="82" charset="0"/>
                          <a:ea typeface="Times New Roman"/>
                          <a:cs typeface="Times New Roman"/>
                        </a:rPr>
                        <a:t> anniversary today. I told my wife that she was the best thing God every gave me. She said that Jesus was the best thing God ever gave me but she didn’t mind being the second best gift.</a:t>
                      </a:r>
                      <a:endParaRPr lang="en-US" sz="1800" dirty="0">
                        <a:latin typeface="Gabriola" panose="04040605051002020D02" pitchFamily="82" charset="0"/>
                        <a:ea typeface="Times New Roman"/>
                        <a:cs typeface="Times New Roman"/>
                      </a:endParaRPr>
                    </a:p>
                  </a:txBody>
                  <a:tcPr marL="66574" marR="66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15000"/>
                        </a:lnSpc>
                        <a:spcBef>
                          <a:spcPts val="0"/>
                        </a:spcBef>
                        <a:spcAft>
                          <a:spcPts val="0"/>
                        </a:spcAft>
                        <a:buFont typeface="Courier New"/>
                        <a:buChar char="o"/>
                      </a:pPr>
                      <a:r>
                        <a:rPr lang="en-US" sz="1100" b="1" i="1" dirty="0">
                          <a:latin typeface="Brush Script MT"/>
                          <a:ea typeface="Times New Roman"/>
                          <a:cs typeface="Times New Roman"/>
                        </a:rPr>
                        <a:t>_________________</a:t>
                      </a:r>
                      <a:endParaRPr lang="en-US" sz="1100" dirty="0">
                        <a:latin typeface="Sydnie"/>
                        <a:ea typeface="Times New Roman"/>
                        <a:cs typeface="Times New Roman"/>
                      </a:endParaRPr>
                    </a:p>
                    <a:p>
                      <a:pPr marL="342900" marR="0" lvl="0" indent="-342900" algn="l">
                        <a:lnSpc>
                          <a:spcPct val="115000"/>
                        </a:lnSpc>
                        <a:spcBef>
                          <a:spcPts val="0"/>
                        </a:spcBef>
                        <a:spcAft>
                          <a:spcPts val="0"/>
                        </a:spcAft>
                        <a:buFont typeface="Courier New"/>
                        <a:buChar char="o"/>
                      </a:pPr>
                      <a:r>
                        <a:rPr lang="en-US" sz="1100" b="1" i="1" dirty="0">
                          <a:latin typeface="Brush Script MT"/>
                          <a:ea typeface="Times New Roman"/>
                          <a:cs typeface="Times New Roman"/>
                        </a:rPr>
                        <a:t>_________________</a:t>
                      </a:r>
                      <a:endParaRPr lang="en-US" sz="1100" dirty="0">
                        <a:latin typeface="Sydnie"/>
                        <a:ea typeface="Times New Roman"/>
                        <a:cs typeface="Times New Roman"/>
                      </a:endParaRPr>
                    </a:p>
                    <a:p>
                      <a:pPr marL="342900" marR="0" lvl="0" indent="-342900" algn="l">
                        <a:lnSpc>
                          <a:spcPct val="115000"/>
                        </a:lnSpc>
                        <a:spcBef>
                          <a:spcPts val="0"/>
                        </a:spcBef>
                        <a:spcAft>
                          <a:spcPts val="0"/>
                        </a:spcAft>
                        <a:buFont typeface="Courier New"/>
                        <a:buChar char="o"/>
                      </a:pPr>
                      <a:r>
                        <a:rPr lang="en-US" sz="1100" b="1" i="1" dirty="0">
                          <a:latin typeface="Brush Script MT"/>
                          <a:ea typeface="Times New Roman"/>
                          <a:cs typeface="Times New Roman"/>
                        </a:rPr>
                        <a:t>_________________</a:t>
                      </a:r>
                      <a:endParaRPr lang="en-US" sz="1100" dirty="0">
                        <a:latin typeface="Sydnie"/>
                        <a:ea typeface="Times New Roman"/>
                        <a:cs typeface="Times New Roman"/>
                      </a:endParaRPr>
                    </a:p>
                    <a:p>
                      <a:pPr marL="342900" marR="0" lvl="0" indent="-342900" algn="l">
                        <a:lnSpc>
                          <a:spcPct val="115000"/>
                        </a:lnSpc>
                        <a:spcBef>
                          <a:spcPts val="0"/>
                        </a:spcBef>
                        <a:spcAft>
                          <a:spcPts val="0"/>
                        </a:spcAft>
                        <a:buFont typeface="Courier New"/>
                        <a:buChar char="o"/>
                      </a:pPr>
                      <a:r>
                        <a:rPr lang="en-US" sz="1100" b="1" i="1" dirty="0">
                          <a:latin typeface="Brush Script MT"/>
                          <a:ea typeface="Times New Roman"/>
                          <a:cs typeface="Times New Roman"/>
                        </a:rPr>
                        <a:t>_________________</a:t>
                      </a:r>
                      <a:endParaRPr lang="en-US" sz="1100" dirty="0">
                        <a:latin typeface="Sydnie"/>
                        <a:ea typeface="Times New Roman"/>
                        <a:cs typeface="Times New Roman"/>
                      </a:endParaRPr>
                    </a:p>
                    <a:p>
                      <a:pPr marL="342900" marR="0" lvl="0" indent="-342900" algn="l">
                        <a:lnSpc>
                          <a:spcPct val="115000"/>
                        </a:lnSpc>
                        <a:spcBef>
                          <a:spcPts val="0"/>
                        </a:spcBef>
                        <a:spcAft>
                          <a:spcPts val="0"/>
                        </a:spcAft>
                        <a:buFont typeface="Courier New"/>
                        <a:buChar char="o"/>
                      </a:pPr>
                      <a:r>
                        <a:rPr lang="en-US" sz="1100" b="1" i="1" dirty="0">
                          <a:latin typeface="Brush Script MT"/>
                          <a:ea typeface="Times New Roman"/>
                          <a:cs typeface="Times New Roman"/>
                        </a:rPr>
                        <a:t>_________________</a:t>
                      </a:r>
                      <a:endParaRPr lang="en-US" sz="1100" dirty="0">
                        <a:latin typeface="Sydnie"/>
                        <a:ea typeface="Times New Roman"/>
                        <a:cs typeface="Times New Roman"/>
                      </a:endParaRPr>
                    </a:p>
                  </a:txBody>
                  <a:tcPr marL="66574" marR="66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90CFC4CD-57BA-4967-9BD1-08370B55BC82}" type="slidenum">
              <a:rPr lang="en-US" smtClean="0"/>
              <a:pPr/>
              <a:t>19</a:t>
            </a:fld>
            <a:endParaRPr lang="en-US" dirty="0"/>
          </a:p>
        </p:txBody>
      </p:sp>
    </p:spTree>
    <p:extLst>
      <p:ext uri="{BB962C8B-B14F-4D97-AF65-F5344CB8AC3E}">
        <p14:creationId xmlns:p14="http://schemas.microsoft.com/office/powerpoint/2010/main" val="162231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4917112"/>
            <a:ext cx="10911840" cy="1051560"/>
          </a:xfrm>
        </p:spPr>
        <p:txBody>
          <a:bodyPr>
            <a:normAutofit/>
          </a:bodyPr>
          <a:lstStyle/>
          <a:p>
            <a:r>
              <a:rPr lang="en-US" b="1" dirty="0"/>
              <a:t>Join Our Poll</a:t>
            </a:r>
            <a:endParaRPr lang="en-US" dirty="0"/>
          </a:p>
        </p:txBody>
      </p:sp>
      <p:sp>
        <p:nvSpPr>
          <p:cNvPr id="3" name="Content Placeholder 2"/>
          <p:cNvSpPr>
            <a:spLocks noGrp="1"/>
          </p:cNvSpPr>
          <p:nvPr>
            <p:ph idx="1"/>
          </p:nvPr>
        </p:nvSpPr>
        <p:spPr>
          <a:xfrm>
            <a:off x="538315" y="1255014"/>
            <a:ext cx="11098161" cy="3602736"/>
          </a:xfrm>
        </p:spPr>
        <p:txBody>
          <a:bodyPr>
            <a:normAutofit lnSpcReduction="10000"/>
          </a:bodyPr>
          <a:lstStyle/>
          <a:p>
            <a:pPr>
              <a:buNone/>
            </a:pPr>
            <a:r>
              <a:rPr lang="en-US" dirty="0"/>
              <a:t>To join our class poll you may:</a:t>
            </a:r>
          </a:p>
          <a:p>
            <a:pPr>
              <a:buNone/>
            </a:pPr>
            <a:endParaRPr lang="en-US" dirty="0"/>
          </a:p>
          <a:p>
            <a:pPr marL="0" indent="0">
              <a:buNone/>
            </a:pPr>
            <a:r>
              <a:rPr lang="en-US" sz="2700" dirty="0"/>
              <a:t>1) Visit the link on RCOC’s Livestream page</a:t>
            </a:r>
          </a:p>
          <a:p>
            <a:pPr marL="385763" indent="-385763">
              <a:buAutoNum type="arabicParenR"/>
            </a:pPr>
            <a:endParaRPr lang="en-US" sz="2700" dirty="0"/>
          </a:p>
          <a:p>
            <a:pPr marL="0" indent="0">
              <a:buNone/>
            </a:pPr>
            <a:r>
              <a:rPr lang="en-US" sz="2700" dirty="0"/>
              <a:t>2) Go to: https://pollev.com/audiovideode449</a:t>
            </a:r>
          </a:p>
          <a:p>
            <a:pPr marL="385763" indent="-385763">
              <a:buAutoNum type="arabicParenR"/>
            </a:pPr>
            <a:endParaRPr lang="en-US" sz="2700" dirty="0"/>
          </a:p>
          <a:p>
            <a:pPr marL="0" indent="0">
              <a:buNone/>
            </a:pPr>
            <a:r>
              <a:rPr lang="en-US" sz="2700" dirty="0"/>
              <a:t>OR</a:t>
            </a:r>
          </a:p>
          <a:p>
            <a:pPr marL="385763" indent="-385763">
              <a:buAutoNum type="arabicParenR"/>
            </a:pPr>
            <a:endParaRPr lang="en-US" sz="2700" dirty="0"/>
          </a:p>
          <a:p>
            <a:pPr marL="0" indent="0">
              <a:buNone/>
            </a:pPr>
            <a:r>
              <a:rPr lang="en-US" sz="2700" dirty="0"/>
              <a:t>3) Text “AUDIOVIDEODE449” to 22333</a:t>
            </a:r>
          </a:p>
          <a:p>
            <a:pPr marL="385763" indent="-385763">
              <a:buAutoNum type="arabicParenR"/>
            </a:pPr>
            <a:endParaRPr lang="en-US" dirty="0"/>
          </a:p>
          <a:p>
            <a:pPr marL="385763" indent="-385763">
              <a:buAutoNum type="arabicParenR"/>
            </a:pPr>
            <a:endParaRPr lang="en-US" dirty="0"/>
          </a:p>
        </p:txBody>
      </p:sp>
    </p:spTree>
    <p:extLst>
      <p:ext uri="{BB962C8B-B14F-4D97-AF65-F5344CB8AC3E}">
        <p14:creationId xmlns:p14="http://schemas.microsoft.com/office/powerpoint/2010/main" val="1873416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0"/>
            <a:ext cx="12192000" cy="1600200"/>
          </a:xfrm>
        </p:spPr>
        <p:txBody>
          <a:bodyPr/>
          <a:lstStyle/>
          <a:p>
            <a:r>
              <a:rPr lang="en-US" dirty="0"/>
              <a:t>Spiritual Action Plan</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152683419"/>
              </p:ext>
            </p:extLst>
          </p:nvPr>
        </p:nvGraphicFramePr>
        <p:xfrm>
          <a:off x="1" y="2057401"/>
          <a:ext cx="12191996" cy="1768399"/>
        </p:xfrm>
        <a:graphic>
          <a:graphicData uri="http://schemas.openxmlformats.org/drawingml/2006/table">
            <a:tbl>
              <a:tblPr/>
              <a:tblGrid>
                <a:gridCol w="5429772">
                  <a:extLst>
                    <a:ext uri="{9D8B030D-6E8A-4147-A177-3AD203B41FA5}">
                      <a16:colId xmlns:a16="http://schemas.microsoft.com/office/drawing/2014/main" val="20000"/>
                    </a:ext>
                  </a:extLst>
                </a:gridCol>
                <a:gridCol w="966032">
                  <a:extLst>
                    <a:ext uri="{9D8B030D-6E8A-4147-A177-3AD203B41FA5}">
                      <a16:colId xmlns:a16="http://schemas.microsoft.com/office/drawing/2014/main" val="20001"/>
                    </a:ext>
                  </a:extLst>
                </a:gridCol>
                <a:gridCol w="966032">
                  <a:extLst>
                    <a:ext uri="{9D8B030D-6E8A-4147-A177-3AD203B41FA5}">
                      <a16:colId xmlns:a16="http://schemas.microsoft.com/office/drawing/2014/main" val="20002"/>
                    </a:ext>
                  </a:extLst>
                </a:gridCol>
                <a:gridCol w="966032">
                  <a:extLst>
                    <a:ext uri="{9D8B030D-6E8A-4147-A177-3AD203B41FA5}">
                      <a16:colId xmlns:a16="http://schemas.microsoft.com/office/drawing/2014/main" val="20003"/>
                    </a:ext>
                  </a:extLst>
                </a:gridCol>
                <a:gridCol w="966032">
                  <a:extLst>
                    <a:ext uri="{9D8B030D-6E8A-4147-A177-3AD203B41FA5}">
                      <a16:colId xmlns:a16="http://schemas.microsoft.com/office/drawing/2014/main" val="20004"/>
                    </a:ext>
                  </a:extLst>
                </a:gridCol>
                <a:gridCol w="966032">
                  <a:extLst>
                    <a:ext uri="{9D8B030D-6E8A-4147-A177-3AD203B41FA5}">
                      <a16:colId xmlns:a16="http://schemas.microsoft.com/office/drawing/2014/main" val="20005"/>
                    </a:ext>
                  </a:extLst>
                </a:gridCol>
                <a:gridCol w="966032">
                  <a:extLst>
                    <a:ext uri="{9D8B030D-6E8A-4147-A177-3AD203B41FA5}">
                      <a16:colId xmlns:a16="http://schemas.microsoft.com/office/drawing/2014/main" val="20006"/>
                    </a:ext>
                  </a:extLst>
                </a:gridCol>
                <a:gridCol w="966032">
                  <a:extLst>
                    <a:ext uri="{9D8B030D-6E8A-4147-A177-3AD203B41FA5}">
                      <a16:colId xmlns:a16="http://schemas.microsoft.com/office/drawing/2014/main" val="20007"/>
                    </a:ext>
                  </a:extLst>
                </a:gridCol>
              </a:tblGrid>
              <a:tr h="196211">
                <a:tc>
                  <a:txBody>
                    <a:bodyPr/>
                    <a:lstStyle/>
                    <a:p>
                      <a:pPr marL="0" marR="0">
                        <a:spcBef>
                          <a:spcPts val="400"/>
                        </a:spcBef>
                        <a:spcAft>
                          <a:spcPts val="400"/>
                        </a:spcAft>
                      </a:pPr>
                      <a:r>
                        <a:rPr lang="en-US" sz="1050" i="0" dirty="0">
                          <a:latin typeface="Cambria"/>
                          <a:ea typeface="Times New Roman"/>
                          <a:cs typeface="Times New Roman"/>
                        </a:rPr>
                        <a:t>Behaviors to Avoid</a:t>
                      </a:r>
                      <a:endParaRPr lang="en-US" sz="1050" dirty="0">
                        <a:latin typeface="Cambria"/>
                        <a:ea typeface="Times New Roman"/>
                        <a:cs typeface="Times New Roman"/>
                      </a:endParaRPr>
                    </a:p>
                  </a:txBody>
                  <a:tcPr marL="67486" marR="674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marL="0" marR="0" algn="ctr">
                        <a:spcBef>
                          <a:spcPts val="400"/>
                        </a:spcBef>
                        <a:spcAft>
                          <a:spcPts val="400"/>
                        </a:spcAft>
                      </a:pPr>
                      <a:r>
                        <a:rPr lang="en-US" sz="800" i="0" cap="all">
                          <a:latin typeface="Cambria"/>
                          <a:ea typeface="Times New Roman"/>
                          <a:cs typeface="Times New Roman"/>
                        </a:rPr>
                        <a:t>Sunday</a:t>
                      </a:r>
                      <a:endParaRPr lang="en-US" sz="1050">
                        <a:latin typeface="Cambria"/>
                        <a:ea typeface="Times New Roman"/>
                        <a:cs typeface="Times New Roman"/>
                      </a:endParaRPr>
                    </a:p>
                  </a:txBody>
                  <a:tcPr marL="67486" marR="674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marL="0" marR="0" algn="ctr">
                        <a:spcBef>
                          <a:spcPts val="400"/>
                        </a:spcBef>
                        <a:spcAft>
                          <a:spcPts val="400"/>
                        </a:spcAft>
                      </a:pPr>
                      <a:r>
                        <a:rPr lang="en-US" sz="800" i="0" cap="all">
                          <a:latin typeface="Cambria"/>
                          <a:ea typeface="Times New Roman"/>
                          <a:cs typeface="Times New Roman"/>
                        </a:rPr>
                        <a:t>Monday</a:t>
                      </a:r>
                      <a:endParaRPr lang="en-US" sz="105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marL="0" marR="0" algn="ctr">
                        <a:spcBef>
                          <a:spcPts val="400"/>
                        </a:spcBef>
                        <a:spcAft>
                          <a:spcPts val="400"/>
                        </a:spcAft>
                      </a:pPr>
                      <a:r>
                        <a:rPr lang="en-US" sz="800" i="0" cap="all">
                          <a:latin typeface="Cambria"/>
                          <a:ea typeface="Times New Roman"/>
                          <a:cs typeface="Times New Roman"/>
                        </a:rPr>
                        <a:t>Tuesday</a:t>
                      </a:r>
                      <a:endParaRPr lang="en-US" sz="105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marL="0" marR="0" algn="ctr">
                        <a:spcBef>
                          <a:spcPts val="400"/>
                        </a:spcBef>
                        <a:spcAft>
                          <a:spcPts val="400"/>
                        </a:spcAft>
                      </a:pPr>
                      <a:r>
                        <a:rPr lang="en-US" sz="800" i="0" cap="all">
                          <a:latin typeface="Cambria"/>
                          <a:ea typeface="Times New Roman"/>
                          <a:cs typeface="Times New Roman"/>
                        </a:rPr>
                        <a:t>Wednesday</a:t>
                      </a:r>
                      <a:endParaRPr lang="en-US" sz="105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marL="0" marR="0" algn="ctr">
                        <a:spcBef>
                          <a:spcPts val="400"/>
                        </a:spcBef>
                        <a:spcAft>
                          <a:spcPts val="400"/>
                        </a:spcAft>
                      </a:pPr>
                      <a:r>
                        <a:rPr lang="en-US" sz="800" i="0" cap="all">
                          <a:latin typeface="Cambria"/>
                          <a:ea typeface="Times New Roman"/>
                          <a:cs typeface="Times New Roman"/>
                        </a:rPr>
                        <a:t>Thursday</a:t>
                      </a:r>
                      <a:endParaRPr lang="en-US" sz="105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marL="0" marR="0" algn="ctr">
                        <a:spcBef>
                          <a:spcPts val="400"/>
                        </a:spcBef>
                        <a:spcAft>
                          <a:spcPts val="400"/>
                        </a:spcAft>
                      </a:pPr>
                      <a:r>
                        <a:rPr lang="en-US" sz="800" i="0" cap="all">
                          <a:latin typeface="Cambria"/>
                          <a:ea typeface="Times New Roman"/>
                          <a:cs typeface="Times New Roman"/>
                        </a:rPr>
                        <a:t>Friday</a:t>
                      </a:r>
                      <a:endParaRPr lang="en-US" sz="105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marL="0" marR="0" algn="ctr">
                        <a:spcBef>
                          <a:spcPts val="400"/>
                        </a:spcBef>
                        <a:spcAft>
                          <a:spcPts val="400"/>
                        </a:spcAft>
                      </a:pPr>
                      <a:r>
                        <a:rPr lang="en-US" sz="800" i="0" cap="all">
                          <a:latin typeface="Cambria"/>
                          <a:ea typeface="Times New Roman"/>
                          <a:cs typeface="Times New Roman"/>
                        </a:rPr>
                        <a:t>Saturday</a:t>
                      </a:r>
                      <a:endParaRPr lang="en-US" sz="105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96211">
                <a:tc>
                  <a:txBody>
                    <a:bodyPr/>
                    <a:lstStyle/>
                    <a:p>
                      <a:pPr marL="0" marR="0">
                        <a:spcBef>
                          <a:spcPts val="400"/>
                        </a:spcBef>
                        <a:spcAft>
                          <a:spcPts val="400"/>
                        </a:spcAft>
                      </a:pPr>
                      <a:r>
                        <a:rPr lang="en-US" sz="1050" i="0" dirty="0">
                          <a:latin typeface="Cambria"/>
                          <a:ea typeface="Times New Roman"/>
                          <a:cs typeface="Times New Roman"/>
                        </a:rPr>
                        <a:t>Profanity</a:t>
                      </a:r>
                      <a:endParaRPr lang="en-US" sz="1050" dirty="0">
                        <a:latin typeface="Cambria"/>
                        <a:ea typeface="Times New Roman"/>
                        <a:cs typeface="Times New Roman"/>
                      </a:endParaRPr>
                    </a:p>
                  </a:txBody>
                  <a:tcPr marL="67486" marR="674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50" dirty="0">
                        <a:latin typeface="Cambria"/>
                        <a:ea typeface="Times New Roman"/>
                        <a:cs typeface="Times New Roman"/>
                      </a:endParaRPr>
                    </a:p>
                  </a:txBody>
                  <a:tcPr marL="67486" marR="674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r>
                        <a:rPr lang="en-US" sz="1050" dirty="0">
                          <a:latin typeface="Cambria"/>
                          <a:ea typeface="Times New Roman"/>
                          <a:cs typeface="Times New Roman"/>
                        </a:rPr>
                        <a:t>2</a:t>
                      </a: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50" dirty="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50" dirty="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r>
                        <a:rPr lang="en-US" sz="1050" dirty="0">
                          <a:latin typeface="Cambria"/>
                          <a:ea typeface="Times New Roman"/>
                          <a:cs typeface="Times New Roman"/>
                        </a:rPr>
                        <a:t>1</a:t>
                      </a: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50" dirty="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50" dirty="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1"/>
                  </a:ext>
                </a:extLst>
              </a:tr>
              <a:tr h="196836">
                <a:tc>
                  <a:txBody>
                    <a:bodyPr/>
                    <a:lstStyle/>
                    <a:p>
                      <a:pPr marL="0" marR="0">
                        <a:spcBef>
                          <a:spcPts val="400"/>
                        </a:spcBef>
                        <a:spcAft>
                          <a:spcPts val="400"/>
                        </a:spcAft>
                      </a:pPr>
                      <a:r>
                        <a:rPr lang="en-US" sz="1050" i="0" dirty="0">
                          <a:latin typeface="Cambria"/>
                          <a:ea typeface="Times New Roman"/>
                          <a:cs typeface="Times New Roman"/>
                        </a:rPr>
                        <a:t>Anger </a:t>
                      </a:r>
                      <a:endParaRPr lang="en-US" sz="1050" dirty="0">
                        <a:latin typeface="Cambria"/>
                        <a:ea typeface="Times New Roman"/>
                        <a:cs typeface="Times New Roman"/>
                      </a:endParaRPr>
                    </a:p>
                  </a:txBody>
                  <a:tcPr marL="67486" marR="674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r>
                        <a:rPr lang="en-US" sz="1050" dirty="0">
                          <a:latin typeface="Cambria"/>
                          <a:ea typeface="Times New Roman"/>
                          <a:cs typeface="Times New Roman"/>
                        </a:rPr>
                        <a:t>1</a:t>
                      </a:r>
                    </a:p>
                  </a:txBody>
                  <a:tcPr marL="67486" marR="674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r>
                        <a:rPr lang="en-US" sz="1050" dirty="0">
                          <a:latin typeface="Cambria"/>
                          <a:ea typeface="Times New Roman"/>
                          <a:cs typeface="Times New Roman"/>
                        </a:rPr>
                        <a:t>2</a:t>
                      </a: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5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5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5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5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5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196211">
                <a:tc>
                  <a:txBody>
                    <a:bodyPr/>
                    <a:lstStyle/>
                    <a:p>
                      <a:pPr marL="0" marR="0">
                        <a:spcBef>
                          <a:spcPts val="400"/>
                        </a:spcBef>
                        <a:spcAft>
                          <a:spcPts val="400"/>
                        </a:spcAft>
                      </a:pPr>
                      <a:r>
                        <a:rPr lang="en-US" sz="1050" i="0">
                          <a:latin typeface="Cambria"/>
                          <a:ea typeface="Times New Roman"/>
                          <a:cs typeface="Times New Roman"/>
                        </a:rPr>
                        <a:t>Giving in to peer pressure</a:t>
                      </a:r>
                      <a:endParaRPr lang="en-US" sz="1050">
                        <a:latin typeface="Cambria"/>
                        <a:ea typeface="Times New Roman"/>
                        <a:cs typeface="Times New Roman"/>
                      </a:endParaRPr>
                    </a:p>
                  </a:txBody>
                  <a:tcPr marL="67486" marR="674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50" dirty="0">
                        <a:latin typeface="Cambria"/>
                        <a:ea typeface="Times New Roman"/>
                        <a:cs typeface="Times New Roman"/>
                      </a:endParaRPr>
                    </a:p>
                  </a:txBody>
                  <a:tcPr marL="67486" marR="674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50" dirty="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50" dirty="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50" dirty="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50" dirty="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r>
                        <a:rPr lang="en-US" sz="1050" dirty="0">
                          <a:latin typeface="Cambria"/>
                          <a:ea typeface="Times New Roman"/>
                          <a:cs typeface="Times New Roman"/>
                        </a:rPr>
                        <a:t>1</a:t>
                      </a: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r>
                        <a:rPr lang="en-US" sz="1050" dirty="0">
                          <a:latin typeface="Cambria"/>
                          <a:ea typeface="Times New Roman"/>
                          <a:cs typeface="Times New Roman"/>
                        </a:rPr>
                        <a:t>1</a:t>
                      </a: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196836">
                <a:tc>
                  <a:txBody>
                    <a:bodyPr/>
                    <a:lstStyle/>
                    <a:p>
                      <a:pPr marL="0" marR="0">
                        <a:spcBef>
                          <a:spcPts val="400"/>
                        </a:spcBef>
                        <a:spcAft>
                          <a:spcPts val="400"/>
                        </a:spcAft>
                      </a:pPr>
                      <a:endParaRPr lang="en-US" sz="1000">
                        <a:latin typeface="Cambria"/>
                        <a:ea typeface="Times New Roman"/>
                        <a:cs typeface="Times New Roman"/>
                      </a:endParaRPr>
                    </a:p>
                  </a:txBody>
                  <a:tcPr marL="67486" marR="674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67486" marR="674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r h="196211">
                <a:tc>
                  <a:txBody>
                    <a:bodyPr/>
                    <a:lstStyle/>
                    <a:p>
                      <a:pPr marL="0" marR="0">
                        <a:spcBef>
                          <a:spcPts val="400"/>
                        </a:spcBef>
                        <a:spcAft>
                          <a:spcPts val="400"/>
                        </a:spcAft>
                      </a:pPr>
                      <a:endParaRPr lang="en-US" sz="1000" dirty="0">
                        <a:latin typeface="Cambria"/>
                        <a:ea typeface="Times New Roman"/>
                        <a:cs typeface="Times New Roman"/>
                      </a:endParaRPr>
                    </a:p>
                  </a:txBody>
                  <a:tcPr marL="67486" marR="674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67486" marR="674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5"/>
                  </a:ext>
                </a:extLst>
              </a:tr>
              <a:tr h="196836">
                <a:tc>
                  <a:txBody>
                    <a:bodyPr/>
                    <a:lstStyle/>
                    <a:p>
                      <a:pPr marL="0" marR="0">
                        <a:spcBef>
                          <a:spcPts val="400"/>
                        </a:spcBef>
                        <a:spcAft>
                          <a:spcPts val="400"/>
                        </a:spcAft>
                      </a:pPr>
                      <a:endParaRPr lang="en-US" sz="1000">
                        <a:latin typeface="Cambria"/>
                        <a:ea typeface="Times New Roman"/>
                        <a:cs typeface="Times New Roman"/>
                      </a:endParaRPr>
                    </a:p>
                  </a:txBody>
                  <a:tcPr marL="67486" marR="674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67486" marR="674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6"/>
                  </a:ext>
                </a:extLst>
              </a:tr>
              <a:tr h="196211">
                <a:tc>
                  <a:txBody>
                    <a:bodyPr/>
                    <a:lstStyle/>
                    <a:p>
                      <a:pPr marL="0" marR="0">
                        <a:spcBef>
                          <a:spcPts val="400"/>
                        </a:spcBef>
                        <a:spcAft>
                          <a:spcPts val="400"/>
                        </a:spcAft>
                      </a:pPr>
                      <a:endParaRPr lang="en-US" sz="1000">
                        <a:latin typeface="Cambria"/>
                        <a:ea typeface="Times New Roman"/>
                        <a:cs typeface="Times New Roman"/>
                      </a:endParaRPr>
                    </a:p>
                  </a:txBody>
                  <a:tcPr marL="67486" marR="674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67486" marR="674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7"/>
                  </a:ext>
                </a:extLst>
              </a:tr>
              <a:tr h="196836">
                <a:tc>
                  <a:txBody>
                    <a:bodyPr/>
                    <a:lstStyle/>
                    <a:p>
                      <a:pPr marL="0" marR="0">
                        <a:spcBef>
                          <a:spcPts val="400"/>
                        </a:spcBef>
                        <a:spcAft>
                          <a:spcPts val="400"/>
                        </a:spcAft>
                      </a:pPr>
                      <a:endParaRPr lang="en-US" sz="1000">
                        <a:latin typeface="Cambria"/>
                        <a:ea typeface="Times New Roman"/>
                        <a:cs typeface="Times New Roman"/>
                      </a:endParaRPr>
                    </a:p>
                  </a:txBody>
                  <a:tcPr marL="67486" marR="674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spcBef>
                          <a:spcPts val="400"/>
                        </a:spcBef>
                        <a:spcAft>
                          <a:spcPts val="400"/>
                        </a:spcAft>
                      </a:pPr>
                      <a:endParaRPr lang="en-US" sz="1000">
                        <a:latin typeface="Cambria"/>
                        <a:ea typeface="Times New Roman"/>
                        <a:cs typeface="Times New Roman"/>
                      </a:endParaRPr>
                    </a:p>
                  </a:txBody>
                  <a:tcPr marL="67486" marR="674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spcBef>
                          <a:spcPts val="400"/>
                        </a:spcBef>
                        <a:spcAft>
                          <a:spcPts val="400"/>
                        </a:spcAft>
                      </a:pPr>
                      <a:endParaRPr lang="en-US" sz="100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spcBef>
                          <a:spcPts val="400"/>
                        </a:spcBef>
                        <a:spcAft>
                          <a:spcPts val="400"/>
                        </a:spcAft>
                      </a:pPr>
                      <a:endParaRPr lang="en-US" sz="100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spcBef>
                          <a:spcPts val="400"/>
                        </a:spcBef>
                        <a:spcAft>
                          <a:spcPts val="400"/>
                        </a:spcAft>
                      </a:pPr>
                      <a:endParaRPr lang="en-US" sz="100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spcBef>
                          <a:spcPts val="400"/>
                        </a:spcBef>
                        <a:spcAft>
                          <a:spcPts val="400"/>
                        </a:spcAft>
                      </a:pPr>
                      <a:endParaRPr lang="en-US" sz="100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spcBef>
                          <a:spcPts val="400"/>
                        </a:spcBef>
                        <a:spcAft>
                          <a:spcPts val="400"/>
                        </a:spcAft>
                      </a:pPr>
                      <a:endParaRPr lang="en-US" sz="100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spcBef>
                          <a:spcPts val="400"/>
                        </a:spcBef>
                        <a:spcAft>
                          <a:spcPts val="400"/>
                        </a:spcAft>
                      </a:pPr>
                      <a:endParaRPr lang="en-US" sz="1000" dirty="0">
                        <a:latin typeface="Cambria"/>
                        <a:ea typeface="Times New Roman"/>
                        <a:cs typeface="Times New Roman"/>
                      </a:endParaRPr>
                    </a:p>
                  </a:txBody>
                  <a:tcPr marL="18121" marR="181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lstStyle/>
          <a:p>
            <a:fld id="{ED906FFA-E8CF-4C4A-8278-0EC24AF074BD}" type="slidenum">
              <a:rPr lang="en-US" smtClean="0"/>
              <a:pPr/>
              <a:t>20</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53759862"/>
              </p:ext>
            </p:extLst>
          </p:nvPr>
        </p:nvGraphicFramePr>
        <p:xfrm>
          <a:off x="1" y="4038600"/>
          <a:ext cx="12191997" cy="2133600"/>
        </p:xfrm>
        <a:graphic>
          <a:graphicData uri="http://schemas.openxmlformats.org/drawingml/2006/table">
            <a:tbl>
              <a:tblPr/>
              <a:tblGrid>
                <a:gridCol w="5429773">
                  <a:extLst>
                    <a:ext uri="{9D8B030D-6E8A-4147-A177-3AD203B41FA5}">
                      <a16:colId xmlns:a16="http://schemas.microsoft.com/office/drawing/2014/main" val="20000"/>
                    </a:ext>
                  </a:extLst>
                </a:gridCol>
                <a:gridCol w="966032">
                  <a:extLst>
                    <a:ext uri="{9D8B030D-6E8A-4147-A177-3AD203B41FA5}">
                      <a16:colId xmlns:a16="http://schemas.microsoft.com/office/drawing/2014/main" val="20001"/>
                    </a:ext>
                  </a:extLst>
                </a:gridCol>
                <a:gridCol w="966032">
                  <a:extLst>
                    <a:ext uri="{9D8B030D-6E8A-4147-A177-3AD203B41FA5}">
                      <a16:colId xmlns:a16="http://schemas.microsoft.com/office/drawing/2014/main" val="20002"/>
                    </a:ext>
                  </a:extLst>
                </a:gridCol>
                <a:gridCol w="966032">
                  <a:extLst>
                    <a:ext uri="{9D8B030D-6E8A-4147-A177-3AD203B41FA5}">
                      <a16:colId xmlns:a16="http://schemas.microsoft.com/office/drawing/2014/main" val="20003"/>
                    </a:ext>
                  </a:extLst>
                </a:gridCol>
                <a:gridCol w="966032">
                  <a:extLst>
                    <a:ext uri="{9D8B030D-6E8A-4147-A177-3AD203B41FA5}">
                      <a16:colId xmlns:a16="http://schemas.microsoft.com/office/drawing/2014/main" val="20004"/>
                    </a:ext>
                  </a:extLst>
                </a:gridCol>
                <a:gridCol w="966032">
                  <a:extLst>
                    <a:ext uri="{9D8B030D-6E8A-4147-A177-3AD203B41FA5}">
                      <a16:colId xmlns:a16="http://schemas.microsoft.com/office/drawing/2014/main" val="20005"/>
                    </a:ext>
                  </a:extLst>
                </a:gridCol>
                <a:gridCol w="966032">
                  <a:extLst>
                    <a:ext uri="{9D8B030D-6E8A-4147-A177-3AD203B41FA5}">
                      <a16:colId xmlns:a16="http://schemas.microsoft.com/office/drawing/2014/main" val="20006"/>
                    </a:ext>
                  </a:extLst>
                </a:gridCol>
                <a:gridCol w="966032">
                  <a:extLst>
                    <a:ext uri="{9D8B030D-6E8A-4147-A177-3AD203B41FA5}">
                      <a16:colId xmlns:a16="http://schemas.microsoft.com/office/drawing/2014/main" val="20007"/>
                    </a:ext>
                  </a:extLst>
                </a:gridCol>
              </a:tblGrid>
              <a:tr h="266276">
                <a:tc>
                  <a:txBody>
                    <a:bodyPr/>
                    <a:lstStyle/>
                    <a:p>
                      <a:pPr marL="0" marR="0">
                        <a:spcBef>
                          <a:spcPts val="400"/>
                        </a:spcBef>
                        <a:spcAft>
                          <a:spcPts val="400"/>
                        </a:spcAft>
                      </a:pPr>
                      <a:r>
                        <a:rPr lang="en-US" sz="1000" i="0" dirty="0">
                          <a:latin typeface="Cambria"/>
                          <a:ea typeface="Times New Roman"/>
                          <a:cs typeface="Times New Roman"/>
                        </a:rPr>
                        <a:t>Behaviors to Practice</a:t>
                      </a:r>
                      <a:endParaRPr lang="en-US" sz="1000" dirty="0">
                        <a:latin typeface="Cambria"/>
                        <a:ea typeface="Times New Roman"/>
                        <a:cs typeface="Times New Roman"/>
                      </a:endParaRPr>
                    </a:p>
                  </a:txBody>
                  <a:tcPr marL="49990" marR="4999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marL="0" marR="0" algn="ctr">
                        <a:spcBef>
                          <a:spcPts val="400"/>
                        </a:spcBef>
                        <a:spcAft>
                          <a:spcPts val="400"/>
                        </a:spcAft>
                      </a:pPr>
                      <a:r>
                        <a:rPr lang="en-US" sz="800" i="0" cap="all">
                          <a:latin typeface="Cambria"/>
                          <a:ea typeface="Times New Roman"/>
                          <a:cs typeface="Times New Roman"/>
                        </a:rPr>
                        <a:t>Sunday</a:t>
                      </a:r>
                      <a:endParaRPr lang="en-US" sz="1000">
                        <a:latin typeface="Cambria"/>
                        <a:ea typeface="Times New Roman"/>
                        <a:cs typeface="Times New Roman"/>
                      </a:endParaRPr>
                    </a:p>
                  </a:txBody>
                  <a:tcPr marL="49990" marR="4999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marL="0" marR="0" algn="ctr">
                        <a:spcBef>
                          <a:spcPts val="400"/>
                        </a:spcBef>
                        <a:spcAft>
                          <a:spcPts val="400"/>
                        </a:spcAft>
                      </a:pPr>
                      <a:r>
                        <a:rPr lang="en-US" sz="800" i="0" cap="all">
                          <a:latin typeface="Cambria"/>
                          <a:ea typeface="Times New Roman"/>
                          <a:cs typeface="Times New Roman"/>
                        </a:rPr>
                        <a:t>Monday</a:t>
                      </a:r>
                      <a:endParaRPr lang="en-US" sz="100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marL="0" marR="0" algn="ctr">
                        <a:spcBef>
                          <a:spcPts val="400"/>
                        </a:spcBef>
                        <a:spcAft>
                          <a:spcPts val="400"/>
                        </a:spcAft>
                      </a:pPr>
                      <a:r>
                        <a:rPr lang="en-US" sz="800" i="0" cap="all">
                          <a:latin typeface="Cambria"/>
                          <a:ea typeface="Times New Roman"/>
                          <a:cs typeface="Times New Roman"/>
                        </a:rPr>
                        <a:t>Tuesday</a:t>
                      </a:r>
                      <a:endParaRPr lang="en-US" sz="100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marL="0" marR="0" algn="ctr">
                        <a:spcBef>
                          <a:spcPts val="400"/>
                        </a:spcBef>
                        <a:spcAft>
                          <a:spcPts val="400"/>
                        </a:spcAft>
                      </a:pPr>
                      <a:r>
                        <a:rPr lang="en-US" sz="800" i="0" cap="all">
                          <a:latin typeface="Cambria"/>
                          <a:ea typeface="Times New Roman"/>
                          <a:cs typeface="Times New Roman"/>
                        </a:rPr>
                        <a:t>Wednesday</a:t>
                      </a:r>
                      <a:endParaRPr lang="en-US" sz="100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marL="0" marR="0" algn="ctr">
                        <a:spcBef>
                          <a:spcPts val="400"/>
                        </a:spcBef>
                        <a:spcAft>
                          <a:spcPts val="400"/>
                        </a:spcAft>
                      </a:pPr>
                      <a:r>
                        <a:rPr lang="en-US" sz="800" i="0" cap="all">
                          <a:latin typeface="Cambria"/>
                          <a:ea typeface="Times New Roman"/>
                          <a:cs typeface="Times New Roman"/>
                        </a:rPr>
                        <a:t>Thursday</a:t>
                      </a:r>
                      <a:endParaRPr lang="en-US" sz="100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marL="0" marR="0" algn="ctr">
                        <a:spcBef>
                          <a:spcPts val="400"/>
                        </a:spcBef>
                        <a:spcAft>
                          <a:spcPts val="400"/>
                        </a:spcAft>
                      </a:pPr>
                      <a:r>
                        <a:rPr lang="en-US" sz="800" i="0" cap="all">
                          <a:latin typeface="Cambria"/>
                          <a:ea typeface="Times New Roman"/>
                          <a:cs typeface="Times New Roman"/>
                        </a:rPr>
                        <a:t>Friday</a:t>
                      </a:r>
                      <a:endParaRPr lang="en-US" sz="100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marL="0" marR="0" algn="ctr">
                        <a:spcBef>
                          <a:spcPts val="400"/>
                        </a:spcBef>
                        <a:spcAft>
                          <a:spcPts val="400"/>
                        </a:spcAft>
                      </a:pPr>
                      <a:r>
                        <a:rPr lang="en-US" sz="800" i="0" cap="all">
                          <a:latin typeface="Cambria"/>
                          <a:ea typeface="Times New Roman"/>
                          <a:cs typeface="Times New Roman"/>
                        </a:rPr>
                        <a:t>Saturday</a:t>
                      </a:r>
                      <a:endParaRPr lang="en-US" sz="100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66276">
                <a:tc>
                  <a:txBody>
                    <a:bodyPr/>
                    <a:lstStyle/>
                    <a:p>
                      <a:pPr marL="0" marR="0">
                        <a:spcBef>
                          <a:spcPts val="400"/>
                        </a:spcBef>
                        <a:spcAft>
                          <a:spcPts val="400"/>
                        </a:spcAft>
                      </a:pPr>
                      <a:r>
                        <a:rPr lang="en-US" sz="1000" i="0" dirty="0">
                          <a:latin typeface="Cambria"/>
                          <a:ea typeface="Times New Roman"/>
                          <a:cs typeface="Times New Roman"/>
                        </a:rPr>
                        <a:t>Pray</a:t>
                      </a:r>
                      <a:endParaRPr lang="en-US" sz="1000" dirty="0">
                        <a:latin typeface="Cambria"/>
                        <a:ea typeface="Times New Roman"/>
                        <a:cs typeface="Times New Roman"/>
                      </a:endParaRPr>
                    </a:p>
                  </a:txBody>
                  <a:tcPr marL="49990" marR="4999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r>
                        <a:rPr lang="en-US" sz="1000" dirty="0">
                          <a:latin typeface="Cambria"/>
                          <a:ea typeface="Times New Roman"/>
                          <a:cs typeface="Times New Roman"/>
                        </a:rPr>
                        <a:t>1</a:t>
                      </a:r>
                    </a:p>
                  </a:txBody>
                  <a:tcPr marL="49990" marR="4999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r>
                        <a:rPr lang="en-US" sz="1000" dirty="0">
                          <a:latin typeface="Cambria"/>
                          <a:ea typeface="Times New Roman"/>
                          <a:cs typeface="Times New Roman"/>
                        </a:rPr>
                        <a:t>1</a:t>
                      </a: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r>
                        <a:rPr lang="en-US" sz="1000" dirty="0">
                          <a:latin typeface="Cambria"/>
                          <a:ea typeface="Times New Roman"/>
                          <a:cs typeface="Times New Roman"/>
                        </a:rPr>
                        <a:t>1</a:t>
                      </a: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r>
                        <a:rPr lang="en-US" sz="1000" dirty="0">
                          <a:latin typeface="Cambria"/>
                          <a:ea typeface="Times New Roman"/>
                          <a:cs typeface="Times New Roman"/>
                        </a:rPr>
                        <a:t>1</a:t>
                      </a: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r>
                        <a:rPr lang="en-US" sz="1000" dirty="0">
                          <a:latin typeface="Cambria"/>
                          <a:ea typeface="Times New Roman"/>
                          <a:cs typeface="Times New Roman"/>
                        </a:rPr>
                        <a:t>1</a:t>
                      </a: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1"/>
                  </a:ext>
                </a:extLst>
              </a:tr>
              <a:tr h="267124">
                <a:tc>
                  <a:txBody>
                    <a:bodyPr/>
                    <a:lstStyle/>
                    <a:p>
                      <a:pPr marL="0" marR="0">
                        <a:spcBef>
                          <a:spcPts val="400"/>
                        </a:spcBef>
                        <a:spcAft>
                          <a:spcPts val="400"/>
                        </a:spcAft>
                      </a:pPr>
                      <a:r>
                        <a:rPr lang="en-US" sz="1000" i="0" dirty="0">
                          <a:latin typeface="Cambria"/>
                          <a:ea typeface="Times New Roman"/>
                          <a:cs typeface="Times New Roman"/>
                        </a:rPr>
                        <a:t>Study Bible</a:t>
                      </a:r>
                      <a:endParaRPr lang="en-US" sz="1000" dirty="0">
                        <a:latin typeface="Cambria"/>
                        <a:ea typeface="Times New Roman"/>
                        <a:cs typeface="Times New Roman"/>
                      </a:endParaRPr>
                    </a:p>
                  </a:txBody>
                  <a:tcPr marL="49990" marR="4999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r>
                        <a:rPr lang="en-US" sz="1000" dirty="0">
                          <a:latin typeface="Cambria"/>
                          <a:ea typeface="Times New Roman"/>
                          <a:cs typeface="Times New Roman"/>
                        </a:rPr>
                        <a:t>1</a:t>
                      </a:r>
                    </a:p>
                  </a:txBody>
                  <a:tcPr marL="49990" marR="4999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r>
                        <a:rPr lang="en-US" sz="1000" dirty="0">
                          <a:latin typeface="Cambria"/>
                          <a:ea typeface="Times New Roman"/>
                          <a:cs typeface="Times New Roman"/>
                        </a:rPr>
                        <a:t>1</a:t>
                      </a: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r>
                        <a:rPr lang="en-US" sz="1000" dirty="0">
                          <a:latin typeface="Cambria"/>
                          <a:ea typeface="Times New Roman"/>
                          <a:cs typeface="Times New Roman"/>
                        </a:rPr>
                        <a:t>1</a:t>
                      </a: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r>
                        <a:rPr lang="en-US" sz="1000" dirty="0">
                          <a:latin typeface="Cambria"/>
                          <a:ea typeface="Times New Roman"/>
                          <a:cs typeface="Times New Roman"/>
                        </a:rPr>
                        <a:t>1</a:t>
                      </a: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r>
                        <a:rPr lang="en-US" sz="1000" dirty="0">
                          <a:latin typeface="Cambria"/>
                          <a:ea typeface="Times New Roman"/>
                          <a:cs typeface="Times New Roman"/>
                        </a:rPr>
                        <a:t>1</a:t>
                      </a: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266276">
                <a:tc>
                  <a:txBody>
                    <a:bodyPr/>
                    <a:lstStyle/>
                    <a:p>
                      <a:pPr marL="0" marR="0">
                        <a:spcBef>
                          <a:spcPts val="400"/>
                        </a:spcBef>
                        <a:spcAft>
                          <a:spcPts val="400"/>
                        </a:spcAft>
                      </a:pPr>
                      <a:r>
                        <a:rPr lang="en-US" sz="1000" i="0" dirty="0">
                          <a:latin typeface="Cambria"/>
                          <a:ea typeface="Times New Roman"/>
                          <a:cs typeface="Times New Roman"/>
                        </a:rPr>
                        <a:t>Praise children</a:t>
                      </a:r>
                      <a:endParaRPr lang="en-US" sz="1000" dirty="0">
                        <a:latin typeface="Cambria"/>
                        <a:ea typeface="Times New Roman"/>
                        <a:cs typeface="Times New Roman"/>
                      </a:endParaRPr>
                    </a:p>
                  </a:txBody>
                  <a:tcPr marL="49990" marR="4999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dirty="0">
                        <a:latin typeface="Cambria"/>
                        <a:ea typeface="Times New Roman"/>
                        <a:cs typeface="Times New Roman"/>
                      </a:endParaRPr>
                    </a:p>
                  </a:txBody>
                  <a:tcPr marL="49990" marR="4999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r>
                        <a:rPr lang="en-US" sz="1000" dirty="0">
                          <a:latin typeface="Cambria"/>
                          <a:ea typeface="Times New Roman"/>
                          <a:cs typeface="Times New Roman"/>
                        </a:rPr>
                        <a:t>1</a:t>
                      </a: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r>
                        <a:rPr lang="en-US" sz="1000" dirty="0">
                          <a:latin typeface="Cambria"/>
                          <a:ea typeface="Times New Roman"/>
                          <a:cs typeface="Times New Roman"/>
                        </a:rPr>
                        <a:t>1</a:t>
                      </a: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r>
                        <a:rPr lang="en-US" sz="1000" dirty="0">
                          <a:latin typeface="Cambria"/>
                          <a:ea typeface="Times New Roman"/>
                          <a:cs typeface="Times New Roman"/>
                        </a:rPr>
                        <a:t>1</a:t>
                      </a: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dirty="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dirty="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r>
                        <a:rPr lang="en-US" sz="1000" dirty="0">
                          <a:latin typeface="Cambria"/>
                          <a:ea typeface="Times New Roman"/>
                          <a:cs typeface="Times New Roman"/>
                        </a:rPr>
                        <a:t>1</a:t>
                      </a: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267124">
                <a:tc>
                  <a:txBody>
                    <a:bodyPr/>
                    <a:lstStyle/>
                    <a:p>
                      <a:pPr marL="0" marR="0">
                        <a:spcBef>
                          <a:spcPts val="400"/>
                        </a:spcBef>
                        <a:spcAft>
                          <a:spcPts val="400"/>
                        </a:spcAft>
                      </a:pPr>
                      <a:r>
                        <a:rPr lang="en-US" sz="1000" i="0" dirty="0">
                          <a:latin typeface="Cambria"/>
                          <a:ea typeface="Times New Roman"/>
                          <a:cs typeface="Times New Roman"/>
                        </a:rPr>
                        <a:t>Ask someone to attend church</a:t>
                      </a:r>
                      <a:endParaRPr lang="en-US" sz="1000" dirty="0">
                        <a:latin typeface="Cambria"/>
                        <a:ea typeface="Times New Roman"/>
                        <a:cs typeface="Times New Roman"/>
                      </a:endParaRPr>
                    </a:p>
                  </a:txBody>
                  <a:tcPr marL="49990" marR="4999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49990" marR="4999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r>
                        <a:rPr lang="en-US" sz="1000" dirty="0">
                          <a:latin typeface="Cambria"/>
                          <a:ea typeface="Times New Roman"/>
                          <a:cs typeface="Times New Roman"/>
                        </a:rPr>
                        <a:t>1</a:t>
                      </a: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dirty="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r h="266276">
                <a:tc>
                  <a:txBody>
                    <a:bodyPr/>
                    <a:lstStyle/>
                    <a:p>
                      <a:pPr marL="0" marR="0">
                        <a:spcBef>
                          <a:spcPts val="400"/>
                        </a:spcBef>
                        <a:spcAft>
                          <a:spcPts val="400"/>
                        </a:spcAft>
                      </a:pPr>
                      <a:endParaRPr lang="en-US" sz="1000">
                        <a:latin typeface="Cambria"/>
                        <a:ea typeface="Times New Roman"/>
                        <a:cs typeface="Times New Roman"/>
                      </a:endParaRPr>
                    </a:p>
                  </a:txBody>
                  <a:tcPr marL="49990" marR="4999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49990" marR="4999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dirty="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5"/>
                  </a:ext>
                </a:extLst>
              </a:tr>
              <a:tr h="267124">
                <a:tc>
                  <a:txBody>
                    <a:bodyPr/>
                    <a:lstStyle/>
                    <a:p>
                      <a:pPr marL="0" marR="0">
                        <a:spcBef>
                          <a:spcPts val="400"/>
                        </a:spcBef>
                        <a:spcAft>
                          <a:spcPts val="400"/>
                        </a:spcAft>
                      </a:pPr>
                      <a:endParaRPr lang="en-US" sz="1000">
                        <a:latin typeface="Cambria"/>
                        <a:ea typeface="Times New Roman"/>
                        <a:cs typeface="Times New Roman"/>
                      </a:endParaRPr>
                    </a:p>
                  </a:txBody>
                  <a:tcPr marL="49990" marR="4999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49990" marR="4999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dirty="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6"/>
                  </a:ext>
                </a:extLst>
              </a:tr>
              <a:tr h="267124">
                <a:tc>
                  <a:txBody>
                    <a:bodyPr/>
                    <a:lstStyle/>
                    <a:p>
                      <a:pPr marL="0" marR="0">
                        <a:spcBef>
                          <a:spcPts val="400"/>
                        </a:spcBef>
                        <a:spcAft>
                          <a:spcPts val="400"/>
                        </a:spcAft>
                      </a:pPr>
                      <a:endParaRPr lang="en-US" sz="1000">
                        <a:latin typeface="Cambria"/>
                        <a:ea typeface="Times New Roman"/>
                        <a:cs typeface="Times New Roman"/>
                      </a:endParaRPr>
                    </a:p>
                  </a:txBody>
                  <a:tcPr marL="49990" marR="4999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49990" marR="4999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endParaRPr lang="en-US" sz="1000" dirty="0">
                        <a:latin typeface="Cambria"/>
                        <a:ea typeface="Times New Roman"/>
                        <a:cs typeface="Times New Roman"/>
                      </a:endParaRPr>
                    </a:p>
                  </a:txBody>
                  <a:tcPr marL="13423" marR="134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025" name="Rectangle 1"/>
          <p:cNvSpPr>
            <a:spLocks noChangeArrowheads="1"/>
          </p:cNvSpPr>
          <p:nvPr/>
        </p:nvSpPr>
        <p:spPr bwMode="auto">
          <a:xfrm>
            <a:off x="7620001" y="1219201"/>
            <a:ext cx="1643463" cy="80021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br>
              <a:rPr lang="en-US" sz="1400" dirty="0">
                <a:latin typeface="Cambria" pitchFamily="18" charset="0"/>
                <a:ea typeface="Times New Roman" pitchFamily="18" charset="0"/>
                <a:cs typeface="Times New Roman" pitchFamily="18" charset="0"/>
              </a:rPr>
            </a:br>
            <a:r>
              <a:rPr lang="en-US" sz="1400" i="1" dirty="0">
                <a:latin typeface="Cambria" pitchFamily="18" charset="0"/>
                <a:ea typeface="Times New Roman" pitchFamily="18" charset="0"/>
                <a:cs typeface="Times New Roman" pitchFamily="18" charset="0"/>
              </a:rPr>
              <a:t>9/23  through 9/29</a:t>
            </a:r>
            <a:endParaRPr lang="en-US" sz="600" dirty="0">
              <a:latin typeface="Arial" pitchFamily="34" charset="0"/>
              <a:cs typeface="Arial" pitchFamily="34" charset="0"/>
            </a:endParaRPr>
          </a:p>
          <a:p>
            <a:pPr eaLnBrk="0" fontAlgn="base" hangingPunct="0">
              <a:spcBef>
                <a:spcPct val="0"/>
              </a:spcBef>
              <a:spcAft>
                <a:spcPct val="0"/>
              </a:spcAft>
            </a:pPr>
            <a:endParaRPr lang="en-US" dirty="0">
              <a:latin typeface="Arial" pitchFamily="34" charset="0"/>
              <a:cs typeface="Arial" pitchFamily="34" charset="0"/>
            </a:endParaRPr>
          </a:p>
        </p:txBody>
      </p:sp>
    </p:spTree>
    <p:extLst>
      <p:ext uri="{BB962C8B-B14F-4D97-AF65-F5344CB8AC3E}">
        <p14:creationId xmlns:p14="http://schemas.microsoft.com/office/powerpoint/2010/main" val="47905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E4A65-FB6C-4006-A08B-42F0E47EBFAB}"/>
              </a:ext>
            </a:extLst>
          </p:cNvPr>
          <p:cNvSpPr>
            <a:spLocks noGrp="1"/>
          </p:cNvSpPr>
          <p:nvPr>
            <p:ph type="title"/>
          </p:nvPr>
        </p:nvSpPr>
        <p:spPr>
          <a:xfrm>
            <a:off x="0" y="0"/>
            <a:ext cx="12192000" cy="1600200"/>
          </a:xfrm>
        </p:spPr>
        <p:txBody>
          <a:bodyPr/>
          <a:lstStyle/>
          <a:p>
            <a:r>
              <a:rPr lang="en-US" dirty="0"/>
              <a:t>Avoid False Teaching by Understanding Salvation</a:t>
            </a:r>
          </a:p>
        </p:txBody>
      </p:sp>
      <p:sp>
        <p:nvSpPr>
          <p:cNvPr id="3" name="Content Placeholder 2">
            <a:extLst>
              <a:ext uri="{FF2B5EF4-FFF2-40B4-BE49-F238E27FC236}">
                <a16:creationId xmlns:a16="http://schemas.microsoft.com/office/drawing/2014/main" id="{DABF9877-DF3D-44ED-8AF2-4A43C2E1AFF7}"/>
              </a:ext>
            </a:extLst>
          </p:cNvPr>
          <p:cNvSpPr>
            <a:spLocks noGrp="1"/>
          </p:cNvSpPr>
          <p:nvPr>
            <p:ph idx="1"/>
          </p:nvPr>
        </p:nvSpPr>
        <p:spPr>
          <a:xfrm>
            <a:off x="0" y="1600203"/>
            <a:ext cx="12192000" cy="4525963"/>
          </a:xfrm>
        </p:spPr>
        <p:txBody>
          <a:bodyPr>
            <a:normAutofit/>
          </a:bodyPr>
          <a:lstStyle/>
          <a:p>
            <a:r>
              <a:rPr lang="en-US" dirty="0"/>
              <a:t>It Results in Abundant Reward -- 2 Peter 1:8–11</a:t>
            </a:r>
          </a:p>
          <a:p>
            <a:r>
              <a:rPr lang="en-US" dirty="0"/>
              <a:t>“For if these qualities are yours and are increasing, they keep you from being ineffective or unfruitful in the knowledge of our Lord Jesus Christ. </a:t>
            </a:r>
            <a:r>
              <a:rPr lang="en-US" baseline="30000" dirty="0"/>
              <a:t>9</a:t>
            </a:r>
            <a:r>
              <a:rPr lang="en-US" dirty="0"/>
              <a:t> For whoever lacks these qualities is so nearsighted that he is blind, having forgotten that he was cleansed from his former sins. </a:t>
            </a:r>
            <a:r>
              <a:rPr lang="en-US" baseline="30000" dirty="0"/>
              <a:t>10</a:t>
            </a:r>
            <a:r>
              <a:rPr lang="en-US" dirty="0"/>
              <a:t> Therefore, brothers, be all the more diligent to confirm your calling and election, for if you practice these qualities you will never fall. </a:t>
            </a:r>
            <a:r>
              <a:rPr lang="en-US" baseline="30000" dirty="0"/>
              <a:t>11</a:t>
            </a:r>
            <a:r>
              <a:rPr lang="en-US" dirty="0"/>
              <a:t> For in this way </a:t>
            </a:r>
            <a:r>
              <a:rPr lang="en-US" b="1" dirty="0"/>
              <a:t>there will be richly provided for you an entrance into the eternal kingdom of our Lord and Savior Jesus Christ</a:t>
            </a:r>
            <a:r>
              <a:rPr lang="en-US" dirty="0"/>
              <a:t>.”</a:t>
            </a:r>
          </a:p>
          <a:p>
            <a:pPr lvl="1"/>
            <a:endParaRPr lang="en-US" dirty="0"/>
          </a:p>
        </p:txBody>
      </p:sp>
    </p:spTree>
    <p:extLst>
      <p:ext uri="{BB962C8B-B14F-4D97-AF65-F5344CB8AC3E}">
        <p14:creationId xmlns:p14="http://schemas.microsoft.com/office/powerpoint/2010/main" val="209413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12192000" cy="1600200"/>
          </a:xfrm>
        </p:spPr>
        <p:txBody>
          <a:bodyPr/>
          <a:lstStyle/>
          <a:p>
            <a:r>
              <a:rPr lang="en-US" dirty="0"/>
              <a:t>Change and The Christian Life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1402684"/>
              </p:ext>
            </p:extLst>
          </p:nvPr>
        </p:nvGraphicFramePr>
        <p:xfrm>
          <a:off x="964440" y="1935480"/>
          <a:ext cx="102108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064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8906442-240E-49F0-95FC-D3A28546B16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3A9EADBA-A030-4ED7-87A9-C96481A4D56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EB531-10A0-40CE-A02C-0D4BE96230C9}"/>
              </a:ext>
            </a:extLst>
          </p:cNvPr>
          <p:cNvSpPr>
            <a:spLocks noGrp="1"/>
          </p:cNvSpPr>
          <p:nvPr>
            <p:ph type="title"/>
          </p:nvPr>
        </p:nvSpPr>
        <p:spPr>
          <a:xfrm>
            <a:off x="0" y="-1"/>
            <a:ext cx="12192000" cy="2020277"/>
          </a:xfrm>
        </p:spPr>
        <p:txBody>
          <a:bodyPr/>
          <a:lstStyle/>
          <a:p>
            <a:r>
              <a:rPr lang="en-US" dirty="0"/>
              <a:t>Avoid False Teaching by Understanding the Scriptures</a:t>
            </a:r>
          </a:p>
        </p:txBody>
      </p:sp>
      <p:sp>
        <p:nvSpPr>
          <p:cNvPr id="3" name="Content Placeholder 2">
            <a:extLst>
              <a:ext uri="{FF2B5EF4-FFF2-40B4-BE49-F238E27FC236}">
                <a16:creationId xmlns:a16="http://schemas.microsoft.com/office/drawing/2014/main" id="{B772E50B-B93F-43EF-9A6F-FEE8611141B8}"/>
              </a:ext>
            </a:extLst>
          </p:cNvPr>
          <p:cNvSpPr>
            <a:spLocks noGrp="1"/>
          </p:cNvSpPr>
          <p:nvPr>
            <p:ph idx="1"/>
          </p:nvPr>
        </p:nvSpPr>
        <p:spPr>
          <a:xfrm>
            <a:off x="0" y="2020276"/>
            <a:ext cx="12192000" cy="4380524"/>
          </a:xfrm>
        </p:spPr>
        <p:txBody>
          <a:bodyPr>
            <a:normAutofit lnSpcReduction="10000"/>
          </a:bodyPr>
          <a:lstStyle/>
          <a:p>
            <a:r>
              <a:rPr lang="en-US" dirty="0"/>
              <a:t>They Are Confirmed by Apostolic Witness -- 2 Peter 1:12–18</a:t>
            </a:r>
          </a:p>
          <a:p>
            <a:r>
              <a:rPr lang="en-US" dirty="0"/>
              <a:t>“Therefore I intend always to remind you of these qualities, though you know them and are established in the truth that you have. </a:t>
            </a:r>
            <a:r>
              <a:rPr lang="en-US" baseline="30000" dirty="0"/>
              <a:t>13</a:t>
            </a:r>
            <a:r>
              <a:rPr lang="en-US" dirty="0"/>
              <a:t> I think it right, as long as I am in this body, to stir you up by way of reminder, </a:t>
            </a:r>
            <a:r>
              <a:rPr lang="en-US" baseline="30000" dirty="0"/>
              <a:t>14</a:t>
            </a:r>
            <a:r>
              <a:rPr lang="en-US" dirty="0"/>
              <a:t> since I know that the putting off of my body will be soon, as our Lord Jesus Christ made clear to me. </a:t>
            </a:r>
            <a:r>
              <a:rPr lang="en-US" baseline="30000" dirty="0"/>
              <a:t>15</a:t>
            </a:r>
            <a:r>
              <a:rPr lang="en-US" dirty="0"/>
              <a:t> And I will make every effort so that after my departure you may be able at any time to recall these things. </a:t>
            </a:r>
            <a:r>
              <a:rPr lang="en-US" baseline="30000" dirty="0"/>
              <a:t>16</a:t>
            </a:r>
            <a:r>
              <a:rPr lang="en-US" dirty="0"/>
              <a:t> For we did not follow cleverly devised myths when we made known to you the power and coming of our Lord Jesus Christ, but </a:t>
            </a:r>
            <a:r>
              <a:rPr lang="en-US" b="1" dirty="0"/>
              <a:t>we were eyewitnesses of his majesty</a:t>
            </a:r>
            <a:r>
              <a:rPr lang="en-US" dirty="0"/>
              <a:t>. </a:t>
            </a:r>
            <a:r>
              <a:rPr lang="en-US" baseline="30000" dirty="0"/>
              <a:t>17</a:t>
            </a:r>
            <a:r>
              <a:rPr lang="en-US" dirty="0"/>
              <a:t> For when he received honor and glory from God the Father, and the voice was borne to him by the Majestic Glory, “This is my beloved Son, with whom I am well pleased,” </a:t>
            </a:r>
            <a:r>
              <a:rPr lang="en-US" baseline="30000" dirty="0"/>
              <a:t>18</a:t>
            </a:r>
            <a:r>
              <a:rPr lang="en-US" dirty="0"/>
              <a:t> we ourselves heard this very voice borne from heaven, for we were with him on the holy mountain.”</a:t>
            </a:r>
          </a:p>
          <a:p>
            <a:endParaRPr lang="en-US" dirty="0"/>
          </a:p>
        </p:txBody>
      </p:sp>
    </p:spTree>
    <p:extLst>
      <p:ext uri="{BB962C8B-B14F-4D97-AF65-F5344CB8AC3E}">
        <p14:creationId xmlns:p14="http://schemas.microsoft.com/office/powerpoint/2010/main" val="198613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45562-62F3-40E6-BE89-1DFC58B43D24}"/>
              </a:ext>
            </a:extLst>
          </p:cNvPr>
          <p:cNvSpPr>
            <a:spLocks noGrp="1"/>
          </p:cNvSpPr>
          <p:nvPr>
            <p:ph type="title"/>
          </p:nvPr>
        </p:nvSpPr>
        <p:spPr>
          <a:xfrm>
            <a:off x="0" y="0"/>
            <a:ext cx="12192000" cy="1600200"/>
          </a:xfrm>
        </p:spPr>
        <p:txBody>
          <a:bodyPr/>
          <a:lstStyle/>
          <a:p>
            <a:r>
              <a:rPr lang="en-US" dirty="0"/>
              <a:t>A Preacher’s Job: Reminding</a:t>
            </a:r>
          </a:p>
        </p:txBody>
      </p:sp>
      <p:sp>
        <p:nvSpPr>
          <p:cNvPr id="3" name="Content Placeholder 2">
            <a:extLst>
              <a:ext uri="{FF2B5EF4-FFF2-40B4-BE49-F238E27FC236}">
                <a16:creationId xmlns:a16="http://schemas.microsoft.com/office/drawing/2014/main" id="{6195DF60-7E22-473A-990F-D8DA69E3B71B}"/>
              </a:ext>
            </a:extLst>
          </p:cNvPr>
          <p:cNvSpPr>
            <a:spLocks noGrp="1"/>
          </p:cNvSpPr>
          <p:nvPr>
            <p:ph idx="1"/>
          </p:nvPr>
        </p:nvSpPr>
        <p:spPr>
          <a:xfrm>
            <a:off x="0" y="1600203"/>
            <a:ext cx="12192000" cy="4525963"/>
          </a:xfrm>
        </p:spPr>
        <p:txBody>
          <a:bodyPr/>
          <a:lstStyle/>
          <a:p>
            <a:r>
              <a:rPr lang="en-US" dirty="0"/>
              <a:t>2 Peter 1:12–15</a:t>
            </a:r>
          </a:p>
          <a:p>
            <a:r>
              <a:rPr lang="en-US" baseline="30000" dirty="0"/>
              <a:t>12</a:t>
            </a:r>
            <a:r>
              <a:rPr lang="en-US" dirty="0"/>
              <a:t> Therefore I intend always to remind you of these qualities, though you know them and are established in the truth that you have. </a:t>
            </a:r>
            <a:r>
              <a:rPr lang="en-US" baseline="30000" dirty="0"/>
              <a:t>13</a:t>
            </a:r>
            <a:r>
              <a:rPr lang="en-US" dirty="0"/>
              <a:t> I think it right, as long as I am in this body, to stir you up by way of reminder, </a:t>
            </a:r>
            <a:r>
              <a:rPr lang="en-US" baseline="30000" dirty="0"/>
              <a:t>14</a:t>
            </a:r>
            <a:r>
              <a:rPr lang="en-US" dirty="0"/>
              <a:t> since I know that the putting off of my body will be soon, as our Lord Jesus Christ made clear to me. </a:t>
            </a:r>
            <a:r>
              <a:rPr lang="en-US" baseline="30000" dirty="0"/>
              <a:t>15</a:t>
            </a:r>
            <a:r>
              <a:rPr lang="en-US" dirty="0"/>
              <a:t> And I will make every effort so that after my departure you may be able at any time to recall these things.</a:t>
            </a:r>
          </a:p>
          <a:p>
            <a:endParaRPr lang="en-US" dirty="0"/>
          </a:p>
        </p:txBody>
      </p:sp>
    </p:spTree>
    <p:extLst>
      <p:ext uri="{BB962C8B-B14F-4D97-AF65-F5344CB8AC3E}">
        <p14:creationId xmlns:p14="http://schemas.microsoft.com/office/powerpoint/2010/main" val="242558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31AC8-83D2-4E67-A5DD-4639EA44B50B}"/>
              </a:ext>
            </a:extLst>
          </p:cNvPr>
          <p:cNvSpPr>
            <a:spLocks noGrp="1"/>
          </p:cNvSpPr>
          <p:nvPr>
            <p:ph type="title"/>
          </p:nvPr>
        </p:nvSpPr>
        <p:spPr>
          <a:xfrm>
            <a:off x="0" y="0"/>
            <a:ext cx="12192000" cy="1600200"/>
          </a:xfrm>
        </p:spPr>
        <p:txBody>
          <a:bodyPr/>
          <a:lstStyle/>
          <a:p>
            <a:r>
              <a:rPr lang="en-US" dirty="0"/>
              <a:t>Themes to be reminded About</a:t>
            </a:r>
          </a:p>
        </p:txBody>
      </p:sp>
      <p:sp>
        <p:nvSpPr>
          <p:cNvPr id="3" name="Content Placeholder 2">
            <a:extLst>
              <a:ext uri="{FF2B5EF4-FFF2-40B4-BE49-F238E27FC236}">
                <a16:creationId xmlns:a16="http://schemas.microsoft.com/office/drawing/2014/main" id="{EBCB1AC6-14FC-4EA2-B582-137A54777BC2}"/>
              </a:ext>
            </a:extLst>
          </p:cNvPr>
          <p:cNvSpPr>
            <a:spLocks noGrp="1"/>
          </p:cNvSpPr>
          <p:nvPr>
            <p:ph idx="1"/>
          </p:nvPr>
        </p:nvSpPr>
        <p:spPr>
          <a:xfrm>
            <a:off x="0" y="1600203"/>
            <a:ext cx="12192000" cy="4525963"/>
          </a:xfrm>
        </p:spPr>
        <p:txBody>
          <a:bodyPr>
            <a:normAutofit/>
          </a:bodyPr>
          <a:lstStyle/>
          <a:p>
            <a:r>
              <a:rPr lang="en-US" dirty="0"/>
              <a:t>The importance of being reminded of God’s words and deeds</a:t>
            </a:r>
          </a:p>
          <a:p>
            <a:pPr lvl="1"/>
            <a:r>
              <a:rPr lang="en-US" dirty="0"/>
              <a:t>1 Corinthians 15:1; “1 Now I would remind you, brothers, of the gospel I preached to you, which you received, in which you stand,”</a:t>
            </a:r>
          </a:p>
          <a:p>
            <a:pPr lvl="1"/>
            <a:r>
              <a:rPr lang="en-US" dirty="0"/>
              <a:t>2 Peter 3:1–2; “This is now the second letter that I am writing to you, beloved. In both of them I am stirring up your sincere mind by way of reminder, </a:t>
            </a:r>
            <a:r>
              <a:rPr lang="en-US" baseline="30000" dirty="0"/>
              <a:t>2</a:t>
            </a:r>
            <a:r>
              <a:rPr lang="en-US" dirty="0"/>
              <a:t> that you should remember the predictions of the holy prophets and the commandment of the Lord and Savior through your apostles,”</a:t>
            </a:r>
          </a:p>
          <a:p>
            <a:r>
              <a:rPr lang="en-US" dirty="0"/>
              <a:t>Reminders of God’s intervention in history</a:t>
            </a:r>
          </a:p>
          <a:p>
            <a:pPr lvl="1"/>
            <a:r>
              <a:rPr lang="en-US" dirty="0"/>
              <a:t>Jude 5; “Now I want to remind you, although you once fully knew it, that Jesus, who saved a people out of the land of Egypt, afterward destroyed those who did not believe.”</a:t>
            </a:r>
          </a:p>
        </p:txBody>
      </p:sp>
    </p:spTree>
    <p:extLst>
      <p:ext uri="{BB962C8B-B14F-4D97-AF65-F5344CB8AC3E}">
        <p14:creationId xmlns:p14="http://schemas.microsoft.com/office/powerpoint/2010/main" val="340042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31AC8-83D2-4E67-A5DD-4639EA44B50B}"/>
              </a:ext>
            </a:extLst>
          </p:cNvPr>
          <p:cNvSpPr>
            <a:spLocks noGrp="1"/>
          </p:cNvSpPr>
          <p:nvPr>
            <p:ph type="title"/>
          </p:nvPr>
        </p:nvSpPr>
        <p:spPr>
          <a:xfrm>
            <a:off x="0" y="0"/>
            <a:ext cx="12192000" cy="1600200"/>
          </a:xfrm>
        </p:spPr>
        <p:txBody>
          <a:bodyPr/>
          <a:lstStyle/>
          <a:p>
            <a:r>
              <a:rPr lang="en-US" dirty="0"/>
              <a:t>Themes to be reminded About</a:t>
            </a:r>
          </a:p>
        </p:txBody>
      </p:sp>
      <p:sp>
        <p:nvSpPr>
          <p:cNvPr id="3" name="Content Placeholder 2">
            <a:extLst>
              <a:ext uri="{FF2B5EF4-FFF2-40B4-BE49-F238E27FC236}">
                <a16:creationId xmlns:a16="http://schemas.microsoft.com/office/drawing/2014/main" id="{EBCB1AC6-14FC-4EA2-B582-137A54777BC2}"/>
              </a:ext>
            </a:extLst>
          </p:cNvPr>
          <p:cNvSpPr>
            <a:spLocks noGrp="1"/>
          </p:cNvSpPr>
          <p:nvPr>
            <p:ph idx="1"/>
          </p:nvPr>
        </p:nvSpPr>
        <p:spPr>
          <a:xfrm>
            <a:off x="0" y="1600203"/>
            <a:ext cx="12192000" cy="4525963"/>
          </a:xfrm>
        </p:spPr>
        <p:txBody>
          <a:bodyPr>
            <a:normAutofit/>
          </a:bodyPr>
          <a:lstStyle/>
          <a:p>
            <a:r>
              <a:rPr lang="en-US" dirty="0"/>
              <a:t>Reminders to people to be faithful to God</a:t>
            </a:r>
          </a:p>
          <a:p>
            <a:pPr lvl="1"/>
            <a:r>
              <a:rPr lang="en-US" dirty="0"/>
              <a:t>Romans 11:22; “Note then the kindness and the severity of God: severity toward those who have fallen, but God’s kindness to you, provided you continue in his kindness. Otherwise you too will be cut off.”</a:t>
            </a:r>
          </a:p>
          <a:p>
            <a:r>
              <a:rPr lang="en-US" dirty="0"/>
              <a:t>Reminders to people of their potential and gifts from God</a:t>
            </a:r>
          </a:p>
          <a:p>
            <a:pPr lvl="1"/>
            <a:r>
              <a:rPr lang="en-US" dirty="0"/>
              <a:t>2 Timothy 1:6; “For this reason I remind you to fan into flame the gift of God, which is in you through the laying on of my hands,”</a:t>
            </a:r>
          </a:p>
          <a:p>
            <a:r>
              <a:rPr lang="en-US" dirty="0"/>
              <a:t>Reminders to God’s people on matters of faith and conduct</a:t>
            </a:r>
          </a:p>
          <a:p>
            <a:pPr lvl="1"/>
            <a:r>
              <a:rPr lang="en-US" dirty="0"/>
              <a:t>1 Corinthians 4:17; “That is why I sent you Timothy, my beloved and faithful child in the Lord, to remind you of my ways in Christ, as I teach them everywhere in every church.”</a:t>
            </a:r>
          </a:p>
        </p:txBody>
      </p:sp>
    </p:spTree>
    <p:extLst>
      <p:ext uri="{BB962C8B-B14F-4D97-AF65-F5344CB8AC3E}">
        <p14:creationId xmlns:p14="http://schemas.microsoft.com/office/powerpoint/2010/main" val="421095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04FFAB-9070-4B89-98B6-40963E1954CD}"/>
              </a:ext>
            </a:extLst>
          </p:cNvPr>
          <p:cNvSpPr>
            <a:spLocks noGrp="1"/>
          </p:cNvSpPr>
          <p:nvPr>
            <p:ph type="title"/>
          </p:nvPr>
        </p:nvSpPr>
        <p:spPr>
          <a:xfrm>
            <a:off x="0" y="0"/>
            <a:ext cx="12192000" cy="1600200"/>
          </a:xfrm>
        </p:spPr>
        <p:txBody>
          <a:bodyPr/>
          <a:lstStyle/>
          <a:p>
            <a:r>
              <a:rPr lang="en-US" dirty="0"/>
              <a:t>Peter was an Eyewitness</a:t>
            </a:r>
          </a:p>
        </p:txBody>
      </p:sp>
      <p:sp>
        <p:nvSpPr>
          <p:cNvPr id="3" name="Content Placeholder 2">
            <a:extLst>
              <a:ext uri="{FF2B5EF4-FFF2-40B4-BE49-F238E27FC236}">
                <a16:creationId xmlns:a16="http://schemas.microsoft.com/office/drawing/2014/main" id="{5BA0D512-A80B-476D-A6E3-BDF0BEEEC19C}"/>
              </a:ext>
            </a:extLst>
          </p:cNvPr>
          <p:cNvSpPr>
            <a:spLocks noGrp="1"/>
          </p:cNvSpPr>
          <p:nvPr>
            <p:ph idx="1"/>
          </p:nvPr>
        </p:nvSpPr>
        <p:spPr>
          <a:xfrm>
            <a:off x="0" y="1600203"/>
            <a:ext cx="12192000" cy="4525963"/>
          </a:xfrm>
        </p:spPr>
        <p:txBody>
          <a:bodyPr/>
          <a:lstStyle/>
          <a:p>
            <a:r>
              <a:rPr lang="en-US" dirty="0"/>
              <a:t>2 Peter 1:16–18; “For we did not follow cleverly devised myths when we made known to you the power and coming of our Lord Jesus Christ, but we were eyewitnesses of his majesty. </a:t>
            </a:r>
            <a:r>
              <a:rPr lang="en-US" baseline="30000" dirty="0"/>
              <a:t>17</a:t>
            </a:r>
            <a:r>
              <a:rPr lang="en-US" dirty="0"/>
              <a:t> For when he received honor and glory from God the Father, and the voice was borne to him by the Majestic Glory, “This is my beloved Son, with whom I am well pleased,” </a:t>
            </a:r>
            <a:r>
              <a:rPr lang="en-US" baseline="30000" dirty="0"/>
              <a:t>18</a:t>
            </a:r>
            <a:r>
              <a:rPr lang="en-US" dirty="0"/>
              <a:t> we ourselves heard this very voice borne from heaven, for we were with him on the holy mountain.”</a:t>
            </a:r>
          </a:p>
          <a:p>
            <a:r>
              <a:rPr lang="en-US" dirty="0"/>
              <a:t>False teachers followed cleverly  devised myths.</a:t>
            </a:r>
          </a:p>
          <a:p>
            <a:r>
              <a:rPr lang="en-US" dirty="0"/>
              <a:t>Peter and the Apostles were eyewitnesses</a:t>
            </a:r>
          </a:p>
          <a:p>
            <a:endParaRPr lang="en-US" dirty="0"/>
          </a:p>
        </p:txBody>
      </p:sp>
    </p:spTree>
    <p:extLst>
      <p:ext uri="{BB962C8B-B14F-4D97-AF65-F5344CB8AC3E}">
        <p14:creationId xmlns:p14="http://schemas.microsoft.com/office/powerpoint/2010/main" val="34096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4EDD0-E8A1-46A6-9E0F-2621496739AF}"/>
              </a:ext>
            </a:extLst>
          </p:cNvPr>
          <p:cNvSpPr>
            <a:spLocks noGrp="1"/>
          </p:cNvSpPr>
          <p:nvPr>
            <p:ph type="title"/>
          </p:nvPr>
        </p:nvSpPr>
        <p:spPr>
          <a:xfrm>
            <a:off x="0" y="0"/>
            <a:ext cx="12192000" cy="1600200"/>
          </a:xfrm>
        </p:spPr>
        <p:txBody>
          <a:bodyPr/>
          <a:lstStyle/>
          <a:p>
            <a:r>
              <a:rPr lang="en-US" dirty="0"/>
              <a:t>Foreshadowing of His Second Coming</a:t>
            </a:r>
          </a:p>
        </p:txBody>
      </p:sp>
      <p:sp>
        <p:nvSpPr>
          <p:cNvPr id="3" name="Content Placeholder 2">
            <a:extLst>
              <a:ext uri="{FF2B5EF4-FFF2-40B4-BE49-F238E27FC236}">
                <a16:creationId xmlns:a16="http://schemas.microsoft.com/office/drawing/2014/main" id="{0D958170-50AF-45D7-ACD6-C9A66D781BA8}"/>
              </a:ext>
            </a:extLst>
          </p:cNvPr>
          <p:cNvSpPr>
            <a:spLocks noGrp="1"/>
          </p:cNvSpPr>
          <p:nvPr>
            <p:ph idx="1"/>
          </p:nvPr>
        </p:nvSpPr>
        <p:spPr>
          <a:xfrm>
            <a:off x="0" y="1600203"/>
            <a:ext cx="12192000" cy="4806073"/>
          </a:xfrm>
        </p:spPr>
        <p:txBody>
          <a:bodyPr>
            <a:normAutofit/>
          </a:bodyPr>
          <a:lstStyle/>
          <a:p>
            <a:r>
              <a:rPr lang="en-US" dirty="0"/>
              <a:t>Matthew 17:2; “And he was transfigured before them, and his face shone like the sun, and his clothes became white as light.”</a:t>
            </a:r>
          </a:p>
          <a:p>
            <a:r>
              <a:rPr lang="en-US" dirty="0"/>
              <a:t>Revelation 1:16; “In his right hand he held seven stars, from his mouth came a sharp two-edged sword, and his face was like the sun shining in full strength.”</a:t>
            </a:r>
          </a:p>
          <a:p>
            <a:r>
              <a:rPr lang="en-US" dirty="0"/>
              <a:t>White clothing indicates moral purity.</a:t>
            </a:r>
          </a:p>
          <a:p>
            <a:r>
              <a:rPr lang="en-US" dirty="0"/>
              <a:t>Daniel 7:9 – Context is image of God -- “As I looked, thrones were placed, and the Ancient of Days took his seat; his clothing was white as snow, and the hair of his head like pure wool; his throne was fiery flames; its wheels were burning fire.</a:t>
            </a:r>
          </a:p>
          <a:p>
            <a:endParaRPr lang="en-US" dirty="0"/>
          </a:p>
        </p:txBody>
      </p:sp>
    </p:spTree>
    <p:extLst>
      <p:ext uri="{BB962C8B-B14F-4D97-AF65-F5344CB8AC3E}">
        <p14:creationId xmlns:p14="http://schemas.microsoft.com/office/powerpoint/2010/main" val="268618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EB531-10A0-40CE-A02C-0D4BE96230C9}"/>
              </a:ext>
            </a:extLst>
          </p:cNvPr>
          <p:cNvSpPr>
            <a:spLocks noGrp="1"/>
          </p:cNvSpPr>
          <p:nvPr>
            <p:ph type="title"/>
          </p:nvPr>
        </p:nvSpPr>
        <p:spPr>
          <a:xfrm>
            <a:off x="0" y="-1"/>
            <a:ext cx="12192000" cy="2020277"/>
          </a:xfrm>
        </p:spPr>
        <p:txBody>
          <a:bodyPr/>
          <a:lstStyle/>
          <a:p>
            <a:r>
              <a:rPr lang="en-US" dirty="0"/>
              <a:t>Avoid False Teaching by Understanding the Scriptures</a:t>
            </a:r>
          </a:p>
        </p:txBody>
      </p:sp>
      <p:sp>
        <p:nvSpPr>
          <p:cNvPr id="3" name="Content Placeholder 2">
            <a:extLst>
              <a:ext uri="{FF2B5EF4-FFF2-40B4-BE49-F238E27FC236}">
                <a16:creationId xmlns:a16="http://schemas.microsoft.com/office/drawing/2014/main" id="{B772E50B-B93F-43EF-9A6F-FEE8611141B8}"/>
              </a:ext>
            </a:extLst>
          </p:cNvPr>
          <p:cNvSpPr>
            <a:spLocks noGrp="1"/>
          </p:cNvSpPr>
          <p:nvPr>
            <p:ph idx="1"/>
          </p:nvPr>
        </p:nvSpPr>
        <p:spPr>
          <a:xfrm>
            <a:off x="0" y="2020277"/>
            <a:ext cx="12192000" cy="4105889"/>
          </a:xfrm>
        </p:spPr>
        <p:txBody>
          <a:bodyPr>
            <a:normAutofit/>
          </a:bodyPr>
          <a:lstStyle/>
          <a:p>
            <a:r>
              <a:rPr lang="en-US" dirty="0"/>
              <a:t>They Are Inspired by the Holy Spirit -- 2 Peter 1:19–21</a:t>
            </a:r>
          </a:p>
          <a:p>
            <a:r>
              <a:rPr lang="en-US" dirty="0"/>
              <a:t>“And we have the prophetic word more fully confirmed, to which you will do well to pay attention as to a lamp shining in a dark place, until the day dawns and the morning star rises in your hearts, </a:t>
            </a:r>
            <a:r>
              <a:rPr lang="en-US" baseline="30000" dirty="0"/>
              <a:t>20</a:t>
            </a:r>
            <a:r>
              <a:rPr lang="en-US" dirty="0"/>
              <a:t> knowing this first of all, that no prophecy of Scripture comes from someone’s own interpretation. </a:t>
            </a:r>
            <a:r>
              <a:rPr lang="en-US" baseline="30000" dirty="0"/>
              <a:t>21</a:t>
            </a:r>
            <a:r>
              <a:rPr lang="en-US" dirty="0"/>
              <a:t> For no prophecy was ever produced by the will of man, but </a:t>
            </a:r>
            <a:r>
              <a:rPr lang="en-US" b="1" dirty="0"/>
              <a:t>men spoke from God as they were carried along by the Holy Spirit</a:t>
            </a:r>
            <a:r>
              <a:rPr lang="en-US" dirty="0"/>
              <a:t>.”</a:t>
            </a:r>
          </a:p>
        </p:txBody>
      </p:sp>
    </p:spTree>
    <p:extLst>
      <p:ext uri="{BB962C8B-B14F-4D97-AF65-F5344CB8AC3E}">
        <p14:creationId xmlns:p14="http://schemas.microsoft.com/office/powerpoint/2010/main" val="386402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53231C-6D42-452B-B3F3-C23A7B179510}"/>
              </a:ext>
            </a:extLst>
          </p:cNvPr>
          <p:cNvPicPr>
            <a:picLocks/>
          </p:cNvPicPr>
          <p:nvPr>
            <p:custDataLst>
              <p:tags r:id="rId1"/>
            </p:custData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110516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BDDF0-05DE-4DFF-BFFD-C4A8CA6330BE}"/>
              </a:ext>
            </a:extLst>
          </p:cNvPr>
          <p:cNvSpPr>
            <a:spLocks noGrp="1"/>
          </p:cNvSpPr>
          <p:nvPr>
            <p:ph type="title"/>
          </p:nvPr>
        </p:nvSpPr>
        <p:spPr>
          <a:xfrm>
            <a:off x="-66368" y="0"/>
            <a:ext cx="12258368" cy="1991710"/>
          </a:xfrm>
        </p:spPr>
        <p:txBody>
          <a:bodyPr/>
          <a:lstStyle/>
          <a:p>
            <a:r>
              <a:rPr lang="en-US" dirty="0"/>
              <a:t>Theme of 2 Peter</a:t>
            </a:r>
            <a:br>
              <a:rPr lang="en-US" dirty="0"/>
            </a:br>
            <a:r>
              <a:rPr lang="en-US" dirty="0"/>
              <a:t>Two Pea Tears and Poison in the Pew</a:t>
            </a:r>
          </a:p>
        </p:txBody>
      </p:sp>
      <p:pic>
        <p:nvPicPr>
          <p:cNvPr id="5" name="Content Placeholder 4">
            <a:extLst>
              <a:ext uri="{FF2B5EF4-FFF2-40B4-BE49-F238E27FC236}">
                <a16:creationId xmlns:a16="http://schemas.microsoft.com/office/drawing/2014/main" id="{1DB07191-8851-4997-8CDD-0364D9E4300B}"/>
              </a:ext>
            </a:extLst>
          </p:cNvPr>
          <p:cNvPicPr>
            <a:picLocks noGrp="1" noChangeAspect="1"/>
          </p:cNvPicPr>
          <p:nvPr>
            <p:ph idx="1"/>
          </p:nvPr>
        </p:nvPicPr>
        <p:blipFill>
          <a:blip r:embed="rId3"/>
          <a:stretch>
            <a:fillRect/>
          </a:stretch>
        </p:blipFill>
        <p:spPr>
          <a:xfrm>
            <a:off x="663677" y="1918139"/>
            <a:ext cx="10899057" cy="4461942"/>
          </a:xfrm>
        </p:spPr>
      </p:pic>
    </p:spTree>
    <p:extLst>
      <p:ext uri="{BB962C8B-B14F-4D97-AF65-F5344CB8AC3E}">
        <p14:creationId xmlns:p14="http://schemas.microsoft.com/office/powerpoint/2010/main" val="379737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0126-683C-402A-857E-29B2AE6D882A}"/>
              </a:ext>
            </a:extLst>
          </p:cNvPr>
          <p:cNvSpPr>
            <a:spLocks noGrp="1"/>
          </p:cNvSpPr>
          <p:nvPr>
            <p:ph type="title"/>
          </p:nvPr>
        </p:nvSpPr>
        <p:spPr>
          <a:xfrm>
            <a:off x="0" y="0"/>
            <a:ext cx="12192000" cy="1600200"/>
          </a:xfrm>
        </p:spPr>
        <p:txBody>
          <a:bodyPr/>
          <a:lstStyle/>
          <a:p>
            <a:r>
              <a:rPr lang="en-US" dirty="0"/>
              <a:t>Introduction to 2 Peter</a:t>
            </a:r>
          </a:p>
        </p:txBody>
      </p:sp>
      <p:sp>
        <p:nvSpPr>
          <p:cNvPr id="3" name="Content Placeholder 2">
            <a:extLst>
              <a:ext uri="{FF2B5EF4-FFF2-40B4-BE49-F238E27FC236}">
                <a16:creationId xmlns:a16="http://schemas.microsoft.com/office/drawing/2014/main" id="{8CF0EDB5-ABAE-4F50-8636-5F1B96CB3D51}"/>
              </a:ext>
            </a:extLst>
          </p:cNvPr>
          <p:cNvSpPr>
            <a:spLocks noGrp="1"/>
          </p:cNvSpPr>
          <p:nvPr>
            <p:ph idx="1"/>
          </p:nvPr>
        </p:nvSpPr>
        <p:spPr>
          <a:xfrm>
            <a:off x="-1" y="1600203"/>
            <a:ext cx="12191999" cy="5008665"/>
          </a:xfrm>
        </p:spPr>
        <p:txBody>
          <a:bodyPr>
            <a:normAutofit/>
          </a:bodyPr>
          <a:lstStyle/>
          <a:p>
            <a:r>
              <a:rPr lang="en-US" dirty="0"/>
              <a:t>Peter’s purposes for his two epistles:</a:t>
            </a:r>
          </a:p>
          <a:p>
            <a:pPr lvl="1"/>
            <a:r>
              <a:rPr lang="en-US" dirty="0"/>
              <a:t>1 Peter – Combat a threat from without – Persecution and Suffering</a:t>
            </a:r>
          </a:p>
          <a:p>
            <a:pPr lvl="1"/>
            <a:r>
              <a:rPr lang="en-US" dirty="0"/>
              <a:t>2 Peter – Combat a threat from within – False teachers and their false doctrine</a:t>
            </a:r>
          </a:p>
          <a:p>
            <a:r>
              <a:rPr lang="en-US" dirty="0"/>
              <a:t>2 Peter is written late in Peter’s life</a:t>
            </a:r>
          </a:p>
          <a:p>
            <a:pPr lvl="1"/>
            <a:r>
              <a:rPr lang="en-US" dirty="0"/>
              <a:t>2 Peter 1:13–15; I think it right, as long as I am in this body, to stir you up by way of reminder, </a:t>
            </a:r>
            <a:r>
              <a:rPr lang="en-US" baseline="30000" dirty="0"/>
              <a:t>14 </a:t>
            </a:r>
            <a:r>
              <a:rPr lang="en-US" dirty="0"/>
              <a:t>since I know that the putting off of my body will be soon, as our Lord Jesus Christ made clear to me. </a:t>
            </a:r>
            <a:r>
              <a:rPr lang="en-US" baseline="30000" dirty="0"/>
              <a:t>15</a:t>
            </a:r>
            <a:r>
              <a:rPr lang="en-US" dirty="0"/>
              <a:t> And I will make every effort so that after my departure you may be able at any time to recall these things.</a:t>
            </a:r>
          </a:p>
          <a:p>
            <a:r>
              <a:rPr lang="en-US" dirty="0"/>
              <a:t>According to tradition, Peter was put to death by the command of Nero.</a:t>
            </a:r>
          </a:p>
          <a:p>
            <a:pPr lvl="1"/>
            <a:r>
              <a:rPr lang="en-US" dirty="0"/>
              <a:t>Nero died in 68 </a:t>
            </a:r>
            <a:r>
              <a:rPr lang="en-US" dirty="0" err="1"/>
              <a:t>a.d.</a:t>
            </a:r>
            <a:endParaRPr lang="en-US" dirty="0"/>
          </a:p>
          <a:p>
            <a:r>
              <a:rPr lang="en-US" dirty="0"/>
              <a:t>Peter believes that the church is facing a leadership crisis in his day, and there is a danger of losing the essence and character of the apostolic teaching due to the influence of false teaching.</a:t>
            </a:r>
          </a:p>
        </p:txBody>
      </p:sp>
    </p:spTree>
    <p:extLst>
      <p:ext uri="{BB962C8B-B14F-4D97-AF65-F5344CB8AC3E}">
        <p14:creationId xmlns:p14="http://schemas.microsoft.com/office/powerpoint/2010/main" val="307595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0E542-5C5D-48D8-9326-6FAF82E83992}"/>
              </a:ext>
            </a:extLst>
          </p:cNvPr>
          <p:cNvSpPr>
            <a:spLocks noGrp="1"/>
          </p:cNvSpPr>
          <p:nvPr>
            <p:ph type="title"/>
          </p:nvPr>
        </p:nvSpPr>
        <p:spPr>
          <a:xfrm>
            <a:off x="0" y="0"/>
            <a:ext cx="12192000" cy="1600200"/>
          </a:xfrm>
        </p:spPr>
        <p:txBody>
          <a:bodyPr/>
          <a:lstStyle/>
          <a:p>
            <a:r>
              <a:rPr lang="en-US" dirty="0"/>
              <a:t>Characteristics of False Teachers</a:t>
            </a:r>
          </a:p>
        </p:txBody>
      </p:sp>
      <p:sp>
        <p:nvSpPr>
          <p:cNvPr id="3" name="Content Placeholder 2">
            <a:extLst>
              <a:ext uri="{FF2B5EF4-FFF2-40B4-BE49-F238E27FC236}">
                <a16:creationId xmlns:a16="http://schemas.microsoft.com/office/drawing/2014/main" id="{8AC0760C-0DC9-490C-821F-BE5E4E997B90}"/>
              </a:ext>
            </a:extLst>
          </p:cNvPr>
          <p:cNvSpPr>
            <a:spLocks noGrp="1"/>
          </p:cNvSpPr>
          <p:nvPr>
            <p:ph idx="1"/>
          </p:nvPr>
        </p:nvSpPr>
        <p:spPr>
          <a:xfrm>
            <a:off x="0" y="1600203"/>
            <a:ext cx="12192000" cy="4525963"/>
          </a:xfrm>
        </p:spPr>
        <p:txBody>
          <a:bodyPr/>
          <a:lstStyle/>
          <a:p>
            <a:r>
              <a:rPr lang="en-US" dirty="0"/>
              <a:t>Deny Jesus</a:t>
            </a:r>
          </a:p>
          <a:p>
            <a:pPr lvl="1"/>
            <a:r>
              <a:rPr lang="en-US" dirty="0"/>
              <a:t>2 Peter 2:1; But false prophets also arose among the people, just as there will be false teachers among you, who will secretly bring in </a:t>
            </a:r>
            <a:r>
              <a:rPr lang="en-US" b="1" dirty="0"/>
              <a:t>destructive heresies</a:t>
            </a:r>
            <a:r>
              <a:rPr lang="en-US" dirty="0"/>
              <a:t>, </a:t>
            </a:r>
            <a:r>
              <a:rPr lang="en-US" b="1" dirty="0"/>
              <a:t>even denying the Master</a:t>
            </a:r>
            <a:r>
              <a:rPr lang="en-US" dirty="0"/>
              <a:t> who bought them, bringing upon themselves swift destruction.</a:t>
            </a:r>
          </a:p>
          <a:p>
            <a:r>
              <a:rPr lang="en-US" dirty="0"/>
              <a:t>Follow cleverly devised myths</a:t>
            </a:r>
          </a:p>
          <a:p>
            <a:pPr lvl="1"/>
            <a:r>
              <a:rPr lang="en-US" dirty="0"/>
              <a:t>2 Peter 1:16; For we did not </a:t>
            </a:r>
            <a:r>
              <a:rPr lang="en-US" b="1" dirty="0"/>
              <a:t>follow cleverly devised myths</a:t>
            </a:r>
            <a:r>
              <a:rPr lang="en-US" dirty="0"/>
              <a:t> when we made known to you the power and coming of our Lord Jesus Christ, but we were eyewitnesses of his majesty.</a:t>
            </a:r>
          </a:p>
          <a:p>
            <a:r>
              <a:rPr lang="en-US" dirty="0"/>
              <a:t>Twist the Scriptures</a:t>
            </a:r>
          </a:p>
          <a:p>
            <a:pPr lvl="1"/>
            <a:r>
              <a:rPr lang="en-US" dirty="0"/>
              <a:t>2 Peter 3:16; as he does in all his letters when he speaks in them of these matters. There are some things in them that are hard to understand, which the ignorant and unstable </a:t>
            </a:r>
            <a:r>
              <a:rPr lang="en-US" b="1" dirty="0"/>
              <a:t>twist to their own destruction, as they do the other Scriptures.</a:t>
            </a:r>
          </a:p>
          <a:p>
            <a:pPr lvl="1"/>
            <a:endParaRPr lang="en-US" dirty="0"/>
          </a:p>
        </p:txBody>
      </p:sp>
    </p:spTree>
    <p:extLst>
      <p:ext uri="{BB962C8B-B14F-4D97-AF65-F5344CB8AC3E}">
        <p14:creationId xmlns:p14="http://schemas.microsoft.com/office/powerpoint/2010/main" val="302015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06E7A-AA8F-4F58-969F-7ECB5CE834F0}"/>
              </a:ext>
            </a:extLst>
          </p:cNvPr>
          <p:cNvSpPr>
            <a:spLocks noGrp="1"/>
          </p:cNvSpPr>
          <p:nvPr>
            <p:ph type="title"/>
          </p:nvPr>
        </p:nvSpPr>
        <p:spPr>
          <a:xfrm>
            <a:off x="0" y="-1"/>
            <a:ext cx="12192000" cy="1371601"/>
          </a:xfrm>
        </p:spPr>
        <p:txBody>
          <a:bodyPr/>
          <a:lstStyle/>
          <a:p>
            <a:r>
              <a:rPr lang="en-US" dirty="0"/>
              <a:t>Characteristics of False Teachers</a:t>
            </a:r>
          </a:p>
        </p:txBody>
      </p:sp>
      <p:sp>
        <p:nvSpPr>
          <p:cNvPr id="3" name="Content Placeholder 2">
            <a:extLst>
              <a:ext uri="{FF2B5EF4-FFF2-40B4-BE49-F238E27FC236}">
                <a16:creationId xmlns:a16="http://schemas.microsoft.com/office/drawing/2014/main" id="{144B322B-1150-4718-822A-953DB0D2A278}"/>
              </a:ext>
            </a:extLst>
          </p:cNvPr>
          <p:cNvSpPr>
            <a:spLocks noGrp="1"/>
          </p:cNvSpPr>
          <p:nvPr>
            <p:ph idx="1"/>
          </p:nvPr>
        </p:nvSpPr>
        <p:spPr>
          <a:xfrm>
            <a:off x="0" y="1371600"/>
            <a:ext cx="12192000" cy="5134303"/>
          </a:xfrm>
        </p:spPr>
        <p:txBody>
          <a:bodyPr>
            <a:normAutofit/>
          </a:bodyPr>
          <a:lstStyle/>
          <a:p>
            <a:r>
              <a:rPr lang="en-US" dirty="0"/>
              <a:t>Mock the second coming of Jesus and the judgement</a:t>
            </a:r>
          </a:p>
          <a:p>
            <a:pPr lvl="1"/>
            <a:r>
              <a:rPr lang="en-US" dirty="0"/>
              <a:t>2 Peter 3:4–7; They will say, “</a:t>
            </a:r>
            <a:r>
              <a:rPr lang="en-US" b="1" dirty="0"/>
              <a:t>Where is the promise of his coming? For ever since the fathers fell asleep, all things are continuing as they were from the beginning of creation</a:t>
            </a:r>
            <a:r>
              <a:rPr lang="en-US" dirty="0"/>
              <a:t>.” </a:t>
            </a:r>
            <a:r>
              <a:rPr lang="en-US" baseline="30000" dirty="0"/>
              <a:t>5</a:t>
            </a:r>
            <a:r>
              <a:rPr lang="en-US" dirty="0"/>
              <a:t> For they deliberately overlook this fact, that the heavens existed long ago, and the earth was formed out of water and through water by the word of God, </a:t>
            </a:r>
            <a:r>
              <a:rPr lang="en-US" baseline="30000" dirty="0"/>
              <a:t>6</a:t>
            </a:r>
            <a:r>
              <a:rPr lang="en-US" dirty="0"/>
              <a:t> and that by means of these the world that then existed was deluged with water and perished. </a:t>
            </a:r>
            <a:r>
              <a:rPr lang="en-US" baseline="30000" dirty="0"/>
              <a:t>7</a:t>
            </a:r>
            <a:r>
              <a:rPr lang="en-US" dirty="0"/>
              <a:t> But by the same word the heavens and earth that now exist are stored up for fire, being kept until the day of judgment and destruction of the ungodly.</a:t>
            </a:r>
          </a:p>
          <a:p>
            <a:r>
              <a:rPr lang="en-US" dirty="0"/>
              <a:t>Practice immorality</a:t>
            </a:r>
          </a:p>
          <a:p>
            <a:pPr lvl="1"/>
            <a:r>
              <a:rPr lang="en-US" dirty="0"/>
              <a:t>2 Peter 2:2; And many will </a:t>
            </a:r>
            <a:r>
              <a:rPr lang="en-US" b="1" dirty="0"/>
              <a:t>follow their sensuality</a:t>
            </a:r>
            <a:r>
              <a:rPr lang="en-US" dirty="0"/>
              <a:t>, and because of them the way of truth will be blasphemed.</a:t>
            </a:r>
          </a:p>
          <a:p>
            <a:pPr lvl="1"/>
            <a:r>
              <a:rPr lang="en-US" dirty="0"/>
              <a:t>2 Peter 2:13–14; suffering wrong as the wage for their wrongdoing. They count it pleasure to revel in the daytime. They are blots and blemishes, reveling in their deceptions, while they feast with you. </a:t>
            </a:r>
            <a:r>
              <a:rPr lang="en-US" baseline="30000" dirty="0"/>
              <a:t>14</a:t>
            </a:r>
            <a:r>
              <a:rPr lang="en-US" dirty="0"/>
              <a:t> </a:t>
            </a:r>
            <a:r>
              <a:rPr lang="en-US" b="1" dirty="0"/>
              <a:t>They have eyes full of adultery, insatiable for sin.</a:t>
            </a:r>
            <a:r>
              <a:rPr lang="en-US" dirty="0"/>
              <a:t> They entice unsteady souls. They have hearts trained in greed. Accursed children!</a:t>
            </a:r>
          </a:p>
          <a:p>
            <a:pPr lvl="1"/>
            <a:r>
              <a:rPr lang="en-US" dirty="0"/>
              <a:t>2 Peter 2:19; They promise them freedom, but </a:t>
            </a:r>
            <a:r>
              <a:rPr lang="en-US" b="1" dirty="0"/>
              <a:t>they themselves are slaves of corruption.</a:t>
            </a:r>
            <a:r>
              <a:rPr lang="en-US" dirty="0"/>
              <a:t> For whatever overcomes a person, to that he is enslaved.</a:t>
            </a:r>
          </a:p>
          <a:p>
            <a:endParaRPr lang="en-US" dirty="0"/>
          </a:p>
        </p:txBody>
      </p:sp>
    </p:spTree>
    <p:extLst>
      <p:ext uri="{BB962C8B-B14F-4D97-AF65-F5344CB8AC3E}">
        <p14:creationId xmlns:p14="http://schemas.microsoft.com/office/powerpoint/2010/main" val="46744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C950A-7F15-469F-8499-25C40D1C33A4}"/>
              </a:ext>
            </a:extLst>
          </p:cNvPr>
          <p:cNvSpPr>
            <a:spLocks noGrp="1"/>
          </p:cNvSpPr>
          <p:nvPr>
            <p:ph type="title"/>
          </p:nvPr>
        </p:nvSpPr>
        <p:spPr>
          <a:xfrm>
            <a:off x="0" y="0"/>
            <a:ext cx="12192000" cy="1600200"/>
          </a:xfrm>
        </p:spPr>
        <p:txBody>
          <a:bodyPr/>
          <a:lstStyle/>
          <a:p>
            <a:r>
              <a:rPr lang="en-US" dirty="0"/>
              <a:t>Characteristics of False Teachers</a:t>
            </a:r>
          </a:p>
        </p:txBody>
      </p:sp>
      <p:sp>
        <p:nvSpPr>
          <p:cNvPr id="3" name="Content Placeholder 2">
            <a:extLst>
              <a:ext uri="{FF2B5EF4-FFF2-40B4-BE49-F238E27FC236}">
                <a16:creationId xmlns:a16="http://schemas.microsoft.com/office/drawing/2014/main" id="{08BBFB57-7F81-4753-AC17-CD814ECF999E}"/>
              </a:ext>
            </a:extLst>
          </p:cNvPr>
          <p:cNvSpPr>
            <a:spLocks noGrp="1"/>
          </p:cNvSpPr>
          <p:nvPr>
            <p:ph idx="1"/>
          </p:nvPr>
        </p:nvSpPr>
        <p:spPr>
          <a:xfrm>
            <a:off x="0" y="1600203"/>
            <a:ext cx="12192000" cy="4525963"/>
          </a:xfrm>
        </p:spPr>
        <p:txBody>
          <a:bodyPr>
            <a:normAutofit/>
          </a:bodyPr>
          <a:lstStyle/>
          <a:p>
            <a:r>
              <a:rPr lang="en-US" dirty="0"/>
              <a:t>Despise authority</a:t>
            </a:r>
          </a:p>
          <a:p>
            <a:pPr lvl="1"/>
            <a:r>
              <a:rPr lang="en-US" dirty="0"/>
              <a:t>2 Peter 2:10; and especially those who indulge in the lust of defiling passion and </a:t>
            </a:r>
            <a:r>
              <a:rPr lang="en-US" b="1" dirty="0"/>
              <a:t>despise authority</a:t>
            </a:r>
            <a:r>
              <a:rPr lang="en-US" dirty="0"/>
              <a:t>. Bold and willful, they do not tremble as they blaspheme the glorious ones, </a:t>
            </a:r>
          </a:p>
          <a:p>
            <a:r>
              <a:rPr lang="en-US" dirty="0"/>
              <a:t>Boastful, full of folly</a:t>
            </a:r>
          </a:p>
          <a:p>
            <a:pPr lvl="1"/>
            <a:r>
              <a:rPr lang="en-US" dirty="0"/>
              <a:t>2 Peter 2:18; For, </a:t>
            </a:r>
            <a:r>
              <a:rPr lang="en-US" b="1" dirty="0"/>
              <a:t>speaking loud boasts of folly</a:t>
            </a:r>
            <a:r>
              <a:rPr lang="en-US" dirty="0"/>
              <a:t>, they entice by sensual passions of the flesh those who are barely escaping from those who live in error. </a:t>
            </a:r>
          </a:p>
          <a:p>
            <a:r>
              <a:rPr lang="en-US" dirty="0"/>
              <a:t>Greedy</a:t>
            </a:r>
          </a:p>
          <a:p>
            <a:pPr lvl="1"/>
            <a:r>
              <a:rPr lang="en-US" dirty="0"/>
              <a:t>2 Peter 2:3; </a:t>
            </a:r>
            <a:r>
              <a:rPr lang="en-US" b="1" dirty="0"/>
              <a:t>And in their greed</a:t>
            </a:r>
            <a:r>
              <a:rPr lang="en-US" dirty="0"/>
              <a:t> they will exploit you with false words. Their condemnation from long ago is not idle, and their destruction is not asleep. </a:t>
            </a:r>
          </a:p>
          <a:p>
            <a:pPr lvl="1"/>
            <a:r>
              <a:rPr lang="en-US" dirty="0"/>
              <a:t>2 Peter 2:14; They have eyes full of adultery, insatiable for sin. They entice unsteady souls. </a:t>
            </a:r>
            <a:r>
              <a:rPr lang="en-US" b="1" dirty="0"/>
              <a:t>They have hearts trained in greed</a:t>
            </a:r>
            <a:r>
              <a:rPr lang="en-US" dirty="0"/>
              <a:t>. Accursed children! </a:t>
            </a:r>
          </a:p>
          <a:p>
            <a:endParaRPr lang="en-US" dirty="0"/>
          </a:p>
        </p:txBody>
      </p:sp>
    </p:spTree>
    <p:extLst>
      <p:ext uri="{BB962C8B-B14F-4D97-AF65-F5344CB8AC3E}">
        <p14:creationId xmlns:p14="http://schemas.microsoft.com/office/powerpoint/2010/main" val="104570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B858D-061B-4BFF-85D9-899F0EA3223E}"/>
              </a:ext>
            </a:extLst>
          </p:cNvPr>
          <p:cNvSpPr>
            <a:spLocks noGrp="1"/>
          </p:cNvSpPr>
          <p:nvPr>
            <p:ph type="title"/>
          </p:nvPr>
        </p:nvSpPr>
        <p:spPr>
          <a:xfrm>
            <a:off x="0" y="0"/>
            <a:ext cx="12192000" cy="1600200"/>
          </a:xfrm>
        </p:spPr>
        <p:txBody>
          <a:bodyPr/>
          <a:lstStyle/>
          <a:p>
            <a:r>
              <a:rPr lang="en-US" dirty="0"/>
              <a:t>False Teachers Today</a:t>
            </a:r>
          </a:p>
        </p:txBody>
      </p:sp>
      <p:sp>
        <p:nvSpPr>
          <p:cNvPr id="3" name="Content Placeholder 2">
            <a:extLst>
              <a:ext uri="{FF2B5EF4-FFF2-40B4-BE49-F238E27FC236}">
                <a16:creationId xmlns:a16="http://schemas.microsoft.com/office/drawing/2014/main" id="{ACF7E49B-A489-406B-B904-F16F6877361A}"/>
              </a:ext>
            </a:extLst>
          </p:cNvPr>
          <p:cNvSpPr>
            <a:spLocks noGrp="1"/>
          </p:cNvSpPr>
          <p:nvPr>
            <p:ph idx="1"/>
          </p:nvPr>
        </p:nvSpPr>
        <p:spPr>
          <a:xfrm>
            <a:off x="0" y="1600203"/>
            <a:ext cx="12192000" cy="4525963"/>
          </a:xfrm>
        </p:spPr>
        <p:txBody>
          <a:bodyPr>
            <a:normAutofit/>
          </a:bodyPr>
          <a:lstStyle/>
          <a:p>
            <a:pPr marL="0" indent="0">
              <a:buNone/>
            </a:pPr>
            <a:r>
              <a:rPr lang="en-US" dirty="0"/>
              <a:t>Today’s false teachers also:</a:t>
            </a:r>
          </a:p>
          <a:p>
            <a:r>
              <a:rPr lang="en-US" dirty="0"/>
              <a:t>Deny Jesus</a:t>
            </a:r>
          </a:p>
          <a:p>
            <a:r>
              <a:rPr lang="en-US" dirty="0"/>
              <a:t>Follow cleverly devised myths</a:t>
            </a:r>
          </a:p>
          <a:p>
            <a:r>
              <a:rPr lang="en-US" dirty="0"/>
              <a:t>Twist the Scriptures</a:t>
            </a:r>
          </a:p>
          <a:p>
            <a:r>
              <a:rPr lang="en-US" dirty="0"/>
              <a:t>Despise authority</a:t>
            </a:r>
          </a:p>
          <a:p>
            <a:r>
              <a:rPr lang="en-US" dirty="0"/>
              <a:t>Boastful, full of folly</a:t>
            </a:r>
          </a:p>
          <a:p>
            <a:r>
              <a:rPr lang="en-US" dirty="0"/>
              <a:t>Greedy</a:t>
            </a:r>
          </a:p>
        </p:txBody>
      </p:sp>
    </p:spTree>
    <p:extLst>
      <p:ext uri="{BB962C8B-B14F-4D97-AF65-F5344CB8AC3E}">
        <p14:creationId xmlns:p14="http://schemas.microsoft.com/office/powerpoint/2010/main" val="215536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_PE_POLL_EMBED_ID" val="29e810b0-736f-46bb-bd29-ae72a38790a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ompany background presenta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solidFill>
          <a:schemeClr val="tx2"/>
        </a:solidFill>
        <a:ln>
          <a:solidFill>
            <a:schemeClr val="tx2"/>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mpany meeting presentation.potx" id="{77F2D8A2-507B-4878-B2FF-8D528D9C7FD9}" vid="{1CC704D5-A0BA-4179-BDE4-EF17843D99B9}"/>
    </a:ext>
  </a:extLst>
</a:theme>
</file>

<file path=ppt/theme/theme2.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Company meeting presentation</Template>
  <TotalTime>627</TotalTime>
  <Words>8294</Words>
  <Application>Microsoft Office PowerPoint</Application>
  <PresentationFormat>Widescreen</PresentationFormat>
  <Paragraphs>486</Paragraphs>
  <Slides>29</Slides>
  <Notes>28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29</vt:i4>
      </vt:variant>
    </vt:vector>
  </HeadingPairs>
  <TitlesOfParts>
    <vt:vector size="41" baseType="lpstr">
      <vt:lpstr>Arial</vt:lpstr>
      <vt:lpstr>Brush Script MT</vt:lpstr>
      <vt:lpstr>Cambria</vt:lpstr>
      <vt:lpstr>Century Gothic</vt:lpstr>
      <vt:lpstr>Courier New</vt:lpstr>
      <vt:lpstr>Gabriola</vt:lpstr>
      <vt:lpstr>Palatino Linotype</vt:lpstr>
      <vt:lpstr>Sydnie</vt:lpstr>
      <vt:lpstr>Verdana</vt:lpstr>
      <vt:lpstr>Wingdings 2</vt:lpstr>
      <vt:lpstr>Company background presentation</vt:lpstr>
      <vt:lpstr>Aspect</vt:lpstr>
      <vt:lpstr>2 Peter 1 Avoid False Teaching by Knowing the Nature of Salvation and Scripture</vt:lpstr>
      <vt:lpstr>Join Our Poll</vt:lpstr>
      <vt:lpstr>PowerPoint Presentation</vt:lpstr>
      <vt:lpstr>Theme of 2 Peter Two Pea Tears and Poison in the Pew</vt:lpstr>
      <vt:lpstr>Introduction to 2 Peter</vt:lpstr>
      <vt:lpstr>Characteristics of False Teachers</vt:lpstr>
      <vt:lpstr>Characteristics of False Teachers</vt:lpstr>
      <vt:lpstr>Characteristics of False Teachers</vt:lpstr>
      <vt:lpstr>False Teachers Today</vt:lpstr>
      <vt:lpstr>Avoid False Teaching by Understanding Salvation</vt:lpstr>
      <vt:lpstr>Bunyan’s Pilgrim’s Progress</vt:lpstr>
      <vt:lpstr>Bunyan’s Pilgrim’s Progress</vt:lpstr>
      <vt:lpstr>When Does God Make Promises?</vt:lpstr>
      <vt:lpstr>God’s First Promise</vt:lpstr>
      <vt:lpstr>God’s Promise to Satan after the Fall</vt:lpstr>
      <vt:lpstr>Avoid False Teaching by Understanding Salvation</vt:lpstr>
      <vt:lpstr>The Qualities We Add</vt:lpstr>
      <vt:lpstr>Marks on the Wall</vt:lpstr>
      <vt:lpstr>Spiritual Inventory </vt:lpstr>
      <vt:lpstr>Spiritual Action Plan</vt:lpstr>
      <vt:lpstr>Avoid False Teaching by Understanding Salvation</vt:lpstr>
      <vt:lpstr>Change and The Christian Life</vt:lpstr>
      <vt:lpstr>Avoid False Teaching by Understanding the Scriptures</vt:lpstr>
      <vt:lpstr>A Preacher’s Job: Reminding</vt:lpstr>
      <vt:lpstr>Themes to be reminded About</vt:lpstr>
      <vt:lpstr>Themes to be reminded About</vt:lpstr>
      <vt:lpstr>Peter was an Eyewitness</vt:lpstr>
      <vt:lpstr>Foreshadowing of His Second Coming</vt:lpstr>
      <vt:lpstr>Avoid False Teaching by Understanding the Scriptures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Meeting Title</dc:title>
  <dc:creator>David White</dc:creator>
  <cp:lastModifiedBy>AV</cp:lastModifiedBy>
  <cp:revision>47</cp:revision>
  <dcterms:created xsi:type="dcterms:W3CDTF">2021-08-01T20:58:51Z</dcterms:created>
  <dcterms:modified xsi:type="dcterms:W3CDTF">2021-08-15T23:03:01Z</dcterms:modified>
</cp:coreProperties>
</file>